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3" r:id="rId4"/>
    <p:sldId id="268" r:id="rId5"/>
    <p:sldId id="259" r:id="rId6"/>
    <p:sldId id="270" r:id="rId7"/>
    <p:sldId id="277" r:id="rId8"/>
    <p:sldId id="280" r:id="rId9"/>
    <p:sldId id="271" r:id="rId10"/>
    <p:sldId id="261" r:id="rId11"/>
    <p:sldId id="258" r:id="rId12"/>
    <p:sldId id="262" r:id="rId13"/>
    <p:sldId id="265" r:id="rId14"/>
    <p:sldId id="264" r:id="rId15"/>
    <p:sldId id="267" r:id="rId16"/>
    <p:sldId id="273" r:id="rId17"/>
    <p:sldId id="278" r:id="rId18"/>
    <p:sldId id="266" r:id="rId19"/>
    <p:sldId id="272" r:id="rId20"/>
    <p:sldId id="269" r:id="rId21"/>
    <p:sldId id="275" r:id="rId22"/>
    <p:sldId id="276" r:id="rId23"/>
    <p:sldId id="281" r:id="rId24"/>
    <p:sldId id="274" r:id="rId25"/>
    <p:sldId id="279"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7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3E0D6-62D9-43E2-B9C9-3319ED7A6FA2}" type="datetimeFigureOut">
              <a:rPr lang="nl-NL" smtClean="0"/>
              <a:t>8-1-2017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94E57-4F0A-42A2-9360-22B6B66F956E}" type="slidenum">
              <a:rPr lang="nl-NL" smtClean="0"/>
              <a:t>‹nr.›</a:t>
            </a:fld>
            <a:endParaRPr lang="nl-NL"/>
          </a:p>
        </p:txBody>
      </p:sp>
    </p:spTree>
    <p:extLst>
      <p:ext uri="{BB962C8B-B14F-4D97-AF65-F5344CB8AC3E}">
        <p14:creationId xmlns:p14="http://schemas.microsoft.com/office/powerpoint/2010/main" val="2696724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Uitspraak van vertaler Martin de Haan. Hij schrijft moralistische romans, zonder eenduidige moraal, spreekt zichzelf tegen en vindt dat niet erg, relativeert zijn boude beweringen door die in de mond van onbetrouwbare vertellers te leggen of ze te verwoorden in een stijl vol onverwachte registerwisselingen.  </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1</a:t>
            </a:fld>
            <a:endParaRPr lang="nl-NL"/>
          </a:p>
        </p:txBody>
      </p:sp>
    </p:spTree>
    <p:extLst>
      <p:ext uri="{BB962C8B-B14F-4D97-AF65-F5344CB8AC3E}">
        <p14:creationId xmlns:p14="http://schemas.microsoft.com/office/powerpoint/2010/main" val="318745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Soms vallen de beschrijvingen samen, bijv.  ribfluwelen broek, jeugd</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14</a:t>
            </a:fld>
            <a:endParaRPr lang="nl-NL"/>
          </a:p>
        </p:txBody>
      </p:sp>
    </p:spTree>
    <p:extLst>
      <p:ext uri="{BB962C8B-B14F-4D97-AF65-F5344CB8AC3E}">
        <p14:creationId xmlns:p14="http://schemas.microsoft.com/office/powerpoint/2010/main" val="2368206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15</a:t>
            </a:fld>
            <a:endParaRPr lang="nl-NL"/>
          </a:p>
        </p:txBody>
      </p:sp>
    </p:spTree>
    <p:extLst>
      <p:ext uri="{BB962C8B-B14F-4D97-AF65-F5344CB8AC3E}">
        <p14:creationId xmlns:p14="http://schemas.microsoft.com/office/powerpoint/2010/main" val="1378773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Karel was een van de vele Franse edellieden die in 1415 door de Engelsen werden gevangengenomen bij de Slag bij </a:t>
            </a:r>
            <a:r>
              <a:rPr lang="nl-NL" dirty="0" err="1" smtClean="0"/>
              <a:t>Azincourt</a:t>
            </a:r>
            <a:r>
              <a:rPr lang="nl-NL" dirty="0" smtClean="0"/>
              <a:t>, tijdens de Honderdjarige Oorlog. Hij werd gewond naar Engeland vervoerd als gijzelaar en bleef daar 25 jaar. Zijn gevangenschap was niet streng. Hij kon min of meer verder leven zoals hij gewoon was maar hij kon niet via een losgeld worden vrijgekocht, waarschijnlijk omdat hij als lid van de Franse koninklijke familie en mogelijke troonopvolger een grote rol in Frankrijk kon spelen.</a:t>
            </a:r>
          </a:p>
          <a:p>
            <a:r>
              <a:rPr lang="nl-NL" dirty="0" smtClean="0"/>
              <a:t>Tijdens zijn gevangenschap schreef hij gedichten in het Frans en het Engels. Hij schreef vooral ballades en liederen, en soms ook allegorieën, die liefde en ridderlijkheid verheerlijkten. In zijn latere gedichten is hij meer melancholiek en gaat in op zijn gevangenschap en de andere tegenslagen. Na zijn terugkeer in Frankrijk schreef hij vooral rondelen en hield hij zich in zijn werk ook bezig met bredere problematiek en het ouder worden.[2] Hij was een gerenommeerd begunstiger van de kunsten, vooral van de dichtkunst en in het bijzonder van de dichter François </a:t>
            </a:r>
            <a:r>
              <a:rPr lang="nl-NL" dirty="0" err="1" smtClean="0"/>
              <a:t>Villon</a:t>
            </a:r>
            <a:r>
              <a:rPr lang="nl-NL" dirty="0" smtClean="0"/>
              <a:t>.</a:t>
            </a:r>
          </a:p>
          <a:p>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16</a:t>
            </a:fld>
            <a:endParaRPr lang="nl-NL"/>
          </a:p>
        </p:txBody>
      </p:sp>
    </p:spTree>
    <p:extLst>
      <p:ext uri="{BB962C8B-B14F-4D97-AF65-F5344CB8AC3E}">
        <p14:creationId xmlns:p14="http://schemas.microsoft.com/office/powerpoint/2010/main" val="217290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Jeff </a:t>
            </a:r>
            <a:r>
              <a:rPr lang="nl-NL" dirty="0" err="1" smtClean="0"/>
              <a:t>Koons</a:t>
            </a:r>
            <a:r>
              <a:rPr lang="nl-NL" dirty="0" smtClean="0"/>
              <a:t> en Damien Hirst </a:t>
            </a:r>
            <a:r>
              <a:rPr lang="nl-NL" dirty="0" smtClean="0"/>
              <a:t>. Het schilderij uit het boek wordt werkelijkheid.</a:t>
            </a:r>
          </a:p>
          <a:p>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17</a:t>
            </a:fld>
            <a:endParaRPr lang="nl-NL"/>
          </a:p>
        </p:txBody>
      </p:sp>
    </p:spTree>
    <p:extLst>
      <p:ext uri="{BB962C8B-B14F-4D97-AF65-F5344CB8AC3E}">
        <p14:creationId xmlns:p14="http://schemas.microsoft.com/office/powerpoint/2010/main" val="2584189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Media, PR. </a:t>
            </a:r>
          </a:p>
          <a:p>
            <a:r>
              <a:rPr lang="nl-NL" dirty="0" smtClean="0"/>
              <a:t>Jeff </a:t>
            </a:r>
            <a:r>
              <a:rPr lang="nl-NL" dirty="0" err="1" smtClean="0"/>
              <a:t>Koons</a:t>
            </a:r>
            <a:r>
              <a:rPr lang="nl-NL" dirty="0" smtClean="0"/>
              <a:t> en Damien Hirst verdelen de kunstmarkt</a:t>
            </a:r>
          </a:p>
          <a:p>
            <a:r>
              <a:rPr lang="nl-NL" dirty="0" smtClean="0"/>
              <a:t>Cv- ketel  en monteur die liever een resort runt in Kroatië. Verval in de vorm van combiketel.</a:t>
            </a:r>
          </a:p>
          <a:p>
            <a:r>
              <a:rPr lang="nl-NL" dirty="0" err="1" smtClean="0"/>
              <a:t>Jed</a:t>
            </a:r>
            <a:r>
              <a:rPr lang="nl-NL" dirty="0" smtClean="0"/>
              <a:t> Martin is pas gelukkig als hij geen kunst meer maakt en afstand kan </a:t>
            </a:r>
            <a:r>
              <a:rPr lang="nl-NL" dirty="0" err="1" smtClean="0"/>
              <a:t>bewatren</a:t>
            </a:r>
            <a:r>
              <a:rPr lang="nl-NL" dirty="0" smtClean="0"/>
              <a:t> tot zijn medemens.</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18</a:t>
            </a:fld>
            <a:endParaRPr lang="nl-NL"/>
          </a:p>
        </p:txBody>
      </p:sp>
    </p:spTree>
    <p:extLst>
      <p:ext uri="{BB962C8B-B14F-4D97-AF65-F5344CB8AC3E}">
        <p14:creationId xmlns:p14="http://schemas.microsoft.com/office/powerpoint/2010/main" val="187689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Hang naar bepaalde merkartikelen. Bijv. Cameljas.</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21</a:t>
            </a:fld>
            <a:endParaRPr lang="nl-NL"/>
          </a:p>
        </p:txBody>
      </p:sp>
    </p:spTree>
    <p:extLst>
      <p:ext uri="{BB962C8B-B14F-4D97-AF65-F5344CB8AC3E}">
        <p14:creationId xmlns:p14="http://schemas.microsoft.com/office/powerpoint/2010/main" val="385248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manier waarop zijn resten verspreid worden gevonden, doen de politiechef </a:t>
            </a:r>
            <a:r>
              <a:rPr lang="nl-NL" dirty="0" err="1" smtClean="0"/>
              <a:t>Jasselin</a:t>
            </a:r>
            <a:r>
              <a:rPr lang="nl-NL" dirty="0" smtClean="0"/>
              <a:t> denken aan een kaart. Hij laat veel foto’s nemen van het tafereel, van bovenaf. Martin vergelijkt het corpus delicti met een werk van </a:t>
            </a:r>
            <a:r>
              <a:rPr lang="nl-NL" dirty="0" err="1" smtClean="0"/>
              <a:t>Pollock</a:t>
            </a:r>
            <a:r>
              <a:rPr lang="nl-NL" dirty="0" smtClean="0"/>
              <a:t>. Het draait in de roman vooral om de vraag wat de kunst, en niet alleen de grafische kunst, vermag en hoe de mens zich tot het gebied verhoudt. Martin kiest voor een afstandelijke benadering. Hij is nooit echt deelnemer aan het leven, maar toeschouwer. Vandaar ook dat hij geluk noch ongeluk kent; hij loopt geen enkel risico. De rechercheur </a:t>
            </a:r>
            <a:r>
              <a:rPr lang="nl-NL" dirty="0" err="1" smtClean="0"/>
              <a:t>Jasselin</a:t>
            </a:r>
            <a:r>
              <a:rPr lang="nl-NL" dirty="0" smtClean="0"/>
              <a:t> echter, is een deelnemer, en vreemd genoeg </a:t>
            </a:r>
            <a:r>
              <a:rPr lang="nl-NL" dirty="0" err="1" smtClean="0"/>
              <a:t>Houellebecqs</a:t>
            </a:r>
            <a:r>
              <a:rPr lang="nl-NL" dirty="0" smtClean="0"/>
              <a:t> eerste gelukkige personage. Apart, want hij staat met zijn voeten in de modder van moord en doodslag. Hij besluit zelfs om in Sri Lanka </a:t>
            </a:r>
            <a:r>
              <a:rPr lang="nl-NL" dirty="0" err="1" smtClean="0"/>
              <a:t>Asubha</a:t>
            </a:r>
            <a:r>
              <a:rPr lang="nl-NL" dirty="0" smtClean="0"/>
              <a:t> te bedrijven: meditatie op het karkas.</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22</a:t>
            </a:fld>
            <a:endParaRPr lang="nl-NL"/>
          </a:p>
        </p:txBody>
      </p:sp>
    </p:spTree>
    <p:extLst>
      <p:ext uri="{BB962C8B-B14F-4D97-AF65-F5344CB8AC3E}">
        <p14:creationId xmlns:p14="http://schemas.microsoft.com/office/powerpoint/2010/main" val="58196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23</a:t>
            </a:fld>
            <a:endParaRPr lang="nl-NL"/>
          </a:p>
        </p:txBody>
      </p:sp>
    </p:spTree>
    <p:extLst>
      <p:ext uri="{BB962C8B-B14F-4D97-AF65-F5344CB8AC3E}">
        <p14:creationId xmlns:p14="http://schemas.microsoft.com/office/powerpoint/2010/main" val="1028865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Franse critici noemden deze roman kalm, vriendelijk, somber en fatalistisch. Bizar, want de moraal is optimistisch: alle modes ten spijt kan de mens het leven in haast boeddhistische schoonheid ondergaan. Ook het waardevaste Frankrijk komt tot inkeer: de </a:t>
            </a:r>
            <a:r>
              <a:rPr lang="nl-NL" dirty="0" err="1" smtClean="0"/>
              <a:t>xenofobe</a:t>
            </a:r>
            <a:r>
              <a:rPr lang="nl-NL" dirty="0" smtClean="0"/>
              <a:t> boer wordt verdreven door de vrolijke kosmopoliet. Verzoening alom. Zo schiep </a:t>
            </a:r>
            <a:r>
              <a:rPr lang="nl-NL" dirty="0" err="1" smtClean="0"/>
              <a:t>Houellebecq</a:t>
            </a:r>
            <a:r>
              <a:rPr lang="nl-NL" dirty="0" smtClean="0"/>
              <a:t>, verrassend genoeg, de rijke topografie van de anti-Weltschmerz.(VN)</a:t>
            </a:r>
          </a:p>
          <a:p>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24</a:t>
            </a:fld>
            <a:endParaRPr lang="nl-NL"/>
          </a:p>
        </p:txBody>
      </p:sp>
    </p:spTree>
    <p:extLst>
      <p:ext uri="{BB962C8B-B14F-4D97-AF65-F5344CB8AC3E}">
        <p14:creationId xmlns:p14="http://schemas.microsoft.com/office/powerpoint/2010/main" val="770926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http://www.huffingtonpost.fr/2016/06/23/michel-houellebecq-a-fait-de-son-chien-la-star-de-son-expo-rest/</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25</a:t>
            </a:fld>
            <a:endParaRPr lang="nl-NL"/>
          </a:p>
        </p:txBody>
      </p:sp>
    </p:spTree>
    <p:extLst>
      <p:ext uri="{BB962C8B-B14F-4D97-AF65-F5344CB8AC3E}">
        <p14:creationId xmlns:p14="http://schemas.microsoft.com/office/powerpoint/2010/main" val="38617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Dichter, acteur, toneelschrijver</a:t>
            </a:r>
          </a:p>
          <a:p>
            <a:r>
              <a:rPr lang="nl-NL" dirty="0" err="1" smtClean="0"/>
              <a:t>Houellebecq</a:t>
            </a:r>
            <a:r>
              <a:rPr lang="nl-NL" dirty="0" smtClean="0"/>
              <a:t> is naam van grootmoeder van vaders kant.</a:t>
            </a:r>
          </a:p>
          <a:p>
            <a:r>
              <a:rPr lang="nl-NL" dirty="0" smtClean="0"/>
              <a:t>Moeder vervalste zijn geboortejaar om hem twee jaar eerder naar school te doen. IQ van 140, maar noemt zichzelf in het essay “Doodgaan” onbeheersbaar emotioneel en </a:t>
            </a:r>
            <a:r>
              <a:rPr lang="nl-NL" dirty="0" err="1" smtClean="0"/>
              <a:t>patethisch</a:t>
            </a:r>
            <a:r>
              <a:rPr lang="nl-NL" dirty="0" smtClean="0"/>
              <a:t> kwetsbaar.   </a:t>
            </a:r>
          </a:p>
          <a:p>
            <a:r>
              <a:rPr lang="nl-NL" dirty="0" smtClean="0"/>
              <a:t>Door liefdeloze opvoeding van moeder heeft hij zijn leven behoefte aan aanraking van vrouwen. </a:t>
            </a:r>
          </a:p>
          <a:p>
            <a:r>
              <a:rPr lang="nl-NL" dirty="0" smtClean="0"/>
              <a:t>“Tot mijn dood zal ik een verwaarloosd kind zijn, krijsend van angst en kou, hunkerend naar aanrakingen” </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2</a:t>
            </a:fld>
            <a:endParaRPr lang="nl-NL"/>
          </a:p>
        </p:txBody>
      </p:sp>
    </p:spTree>
    <p:extLst>
      <p:ext uri="{BB962C8B-B14F-4D97-AF65-F5344CB8AC3E}">
        <p14:creationId xmlns:p14="http://schemas.microsoft.com/office/powerpoint/2010/main" val="5303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in oktober verschenen lijst in Der Spiegel van belangrijkste romans na 1989 drie maal </a:t>
            </a:r>
            <a:r>
              <a:rPr lang="nl-NL" dirty="0" err="1" smtClean="0"/>
              <a:t>Houellebecq</a:t>
            </a:r>
            <a:r>
              <a:rPr lang="nl-NL" smtClean="0"/>
              <a:t> !</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3</a:t>
            </a:fld>
            <a:endParaRPr lang="nl-NL"/>
          </a:p>
        </p:txBody>
      </p:sp>
    </p:spTree>
    <p:extLst>
      <p:ext uri="{BB962C8B-B14F-4D97-AF65-F5344CB8AC3E}">
        <p14:creationId xmlns:p14="http://schemas.microsoft.com/office/powerpoint/2010/main" val="29283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4</a:t>
            </a:fld>
            <a:endParaRPr lang="nl-NL"/>
          </a:p>
        </p:txBody>
      </p:sp>
    </p:spTree>
    <p:extLst>
      <p:ext uri="{BB962C8B-B14F-4D97-AF65-F5344CB8AC3E}">
        <p14:creationId xmlns:p14="http://schemas.microsoft.com/office/powerpoint/2010/main" val="4185301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Camel parka?</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5</a:t>
            </a:fld>
            <a:endParaRPr lang="nl-NL"/>
          </a:p>
        </p:txBody>
      </p:sp>
    </p:spTree>
    <p:extLst>
      <p:ext uri="{BB962C8B-B14F-4D97-AF65-F5344CB8AC3E}">
        <p14:creationId xmlns:p14="http://schemas.microsoft.com/office/powerpoint/2010/main" val="409558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https://www.youtube.com/watch?v=oCJLkyDH4ms</a:t>
            </a:r>
          </a:p>
          <a:p>
            <a:r>
              <a:rPr lang="nl-NL" dirty="0" smtClean="0"/>
              <a:t>Boeven praten over kunst en cultuur en over hun slechte vaderrol. Realitysoap.</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6</a:t>
            </a:fld>
            <a:endParaRPr lang="nl-NL"/>
          </a:p>
        </p:txBody>
      </p:sp>
    </p:spTree>
    <p:extLst>
      <p:ext uri="{BB962C8B-B14F-4D97-AF65-F5344CB8AC3E}">
        <p14:creationId xmlns:p14="http://schemas.microsoft.com/office/powerpoint/2010/main" val="414042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Frédéric </a:t>
            </a:r>
            <a:r>
              <a:rPr lang="nl-NL" dirty="0" err="1" smtClean="0"/>
              <a:t>Beigbeder</a:t>
            </a:r>
            <a:r>
              <a:rPr lang="nl-NL" dirty="0" smtClean="0"/>
              <a:t> is reclameman, criticus, schrijver, cineast. Bekende persoonlijkheid </a:t>
            </a:r>
            <a:r>
              <a:rPr lang="nl-NL" smtClean="0"/>
              <a:t>in Frankrijk.</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8</a:t>
            </a:fld>
            <a:endParaRPr lang="nl-NL"/>
          </a:p>
        </p:txBody>
      </p:sp>
    </p:spTree>
    <p:extLst>
      <p:ext uri="{BB962C8B-B14F-4D97-AF65-F5344CB8AC3E}">
        <p14:creationId xmlns:p14="http://schemas.microsoft.com/office/powerpoint/2010/main" val="101855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,,Ik heb nooit de geringste minachting getoond voor moslims'', zo verzekerde hij rechter Nicolas </a:t>
            </a:r>
            <a:r>
              <a:rPr lang="nl-NL" dirty="0" err="1" smtClean="0"/>
              <a:t>Bonnal</a:t>
            </a:r>
            <a:r>
              <a:rPr lang="nl-NL" dirty="0" smtClean="0"/>
              <a:t>. ,,Maar ik heb de grootste minachting voor de </a:t>
            </a:r>
            <a:r>
              <a:rPr lang="nl-NL" dirty="0" err="1" smtClean="0"/>
              <a:t>islam.'',,Uiting</a:t>
            </a:r>
            <a:r>
              <a:rPr lang="nl-NL" dirty="0" smtClean="0"/>
              <a:t> geven aan zijn haat voor een bepaalde godsdienst (...) kan niet aangemerkt worden als het aanzetten tot haat jegens degenen die deze godsdienst aanhangen.'' Met die overweging motiveerde de Franse rechter gisteren de vrijspraak van Michel </a:t>
            </a:r>
            <a:r>
              <a:rPr lang="nl-NL" dirty="0" err="1" smtClean="0"/>
              <a:t>Houellebecq</a:t>
            </a:r>
            <a:r>
              <a:rPr lang="nl-NL" dirty="0" smtClean="0"/>
              <a:t>.</a:t>
            </a:r>
          </a:p>
          <a:p>
            <a:endParaRPr lang="nl-NL" dirty="0" smtClean="0"/>
          </a:p>
          <a:p>
            <a:r>
              <a:rPr lang="nl-NL" dirty="0" smtClean="0"/>
              <a:t>De schrijver was door vier </a:t>
            </a:r>
            <a:r>
              <a:rPr lang="nl-NL" dirty="0" err="1" smtClean="0"/>
              <a:t>moslim-organisaties</a:t>
            </a:r>
            <a:r>
              <a:rPr lang="nl-NL" dirty="0" smtClean="0"/>
              <a:t> en de Franse liga voor de rechten van de mens aangeklaagd wegens ,,belediging en aanzetten tot rassenhaat''. Inzet van het proces waren niet </a:t>
            </a:r>
            <a:r>
              <a:rPr lang="nl-NL" dirty="0" err="1" smtClean="0"/>
              <a:t>Houellebecqs</a:t>
            </a:r>
            <a:r>
              <a:rPr lang="nl-NL" dirty="0" smtClean="0"/>
              <a:t> romans, maar zijn uitspraken tijdens twee interviews. Vooral zijn bewering dat de islam 'de kloterigste godsdienst' was, had kwaad bloed gezet. ,,Het gebruik van de superlatief geeft echter aan dat in de ogen van verdachte alle godsdiensten die kwalificatie verdienen, zij het in verschillende mate'', zo relativeerde de rechtbank in haar vonnis de beledigende kracht van deze uitspraak.</a:t>
            </a:r>
          </a:p>
          <a:p>
            <a:endParaRPr lang="nl-NL" dirty="0" smtClean="0"/>
          </a:p>
          <a:p>
            <a:r>
              <a:rPr lang="nl-NL" dirty="0" err="1" smtClean="0"/>
              <a:t>Houellebecq</a:t>
            </a:r>
            <a:r>
              <a:rPr lang="nl-NL" dirty="0" smtClean="0"/>
              <a:t> verwerpt alle monotheïstische godsdiensten, maar hij vindt dat het 'meesterlijke literaire talent van de joden' veel van wat zij in de Bijbel geschreven hebben, goedmaakt. Lezing van de Koran bezorgt hem echter 'een beroerte'. ,,Een kritische vergelijking van teksten, waarvan de meest recente uit de zevende eeuw van onze jaartelling, kan geen grond zijn voor belediging en is in geen geval gericht tegen de moslims van tegenwoordig'', oordeelde de rechtbank.</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9</a:t>
            </a:fld>
            <a:endParaRPr lang="nl-NL"/>
          </a:p>
        </p:txBody>
      </p:sp>
    </p:spTree>
    <p:extLst>
      <p:ext uri="{BB962C8B-B14F-4D97-AF65-F5344CB8AC3E}">
        <p14:creationId xmlns:p14="http://schemas.microsoft.com/office/powerpoint/2010/main" val="341625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Jed</a:t>
            </a:r>
            <a:r>
              <a:rPr lang="nl-NL" dirty="0" smtClean="0"/>
              <a:t> Martin is ook afstandelijk </a:t>
            </a:r>
            <a:endParaRPr lang="nl-NL" dirty="0"/>
          </a:p>
        </p:txBody>
      </p:sp>
      <p:sp>
        <p:nvSpPr>
          <p:cNvPr id="4" name="Tijdelijke aanduiding voor dianummer 3"/>
          <p:cNvSpPr>
            <a:spLocks noGrp="1"/>
          </p:cNvSpPr>
          <p:nvPr>
            <p:ph type="sldNum" sz="quarter" idx="10"/>
          </p:nvPr>
        </p:nvSpPr>
        <p:spPr/>
        <p:txBody>
          <a:bodyPr/>
          <a:lstStyle/>
          <a:p>
            <a:fld id="{BD694E57-4F0A-42A2-9360-22B6B66F956E}" type="slidenum">
              <a:rPr lang="nl-NL" smtClean="0"/>
              <a:t>11</a:t>
            </a:fld>
            <a:endParaRPr lang="nl-NL"/>
          </a:p>
        </p:txBody>
      </p:sp>
    </p:spTree>
    <p:extLst>
      <p:ext uri="{BB962C8B-B14F-4D97-AF65-F5344CB8AC3E}">
        <p14:creationId xmlns:p14="http://schemas.microsoft.com/office/powerpoint/2010/main" val="130373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E28EFF56-3C46-499B-A45F-2399F1FF7E7D}" type="datetimeFigureOut">
              <a:rPr lang="nl-NL" smtClean="0"/>
              <a:t>8-1-2017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44081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28EFF56-3C46-499B-A45F-2399F1FF7E7D}" type="datetimeFigureOut">
              <a:rPr lang="nl-NL" smtClean="0"/>
              <a:t>8-1-2017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89120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28EFF56-3C46-499B-A45F-2399F1FF7E7D}" type="datetimeFigureOut">
              <a:rPr lang="nl-NL" smtClean="0"/>
              <a:t>8-1-2017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343666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E28EFF56-3C46-499B-A45F-2399F1FF7E7D}" type="datetimeFigureOut">
              <a:rPr lang="nl-NL" smtClean="0"/>
              <a:t>8-1-2017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107623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E28EFF56-3C46-499B-A45F-2399F1FF7E7D}" type="datetimeFigureOut">
              <a:rPr lang="nl-NL" smtClean="0"/>
              <a:t>8-1-2017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43016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E28EFF56-3C46-499B-A45F-2399F1FF7E7D}" type="datetimeFigureOut">
              <a:rPr lang="nl-NL" smtClean="0"/>
              <a:t>8-1-2017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31915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E28EFF56-3C46-499B-A45F-2399F1FF7E7D}" type="datetimeFigureOut">
              <a:rPr lang="nl-NL" smtClean="0"/>
              <a:t>8-1-2017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118848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E28EFF56-3C46-499B-A45F-2399F1FF7E7D}" type="datetimeFigureOut">
              <a:rPr lang="nl-NL" smtClean="0"/>
              <a:t>8-1-2017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79345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28EFF56-3C46-499B-A45F-2399F1FF7E7D}" type="datetimeFigureOut">
              <a:rPr lang="nl-NL" smtClean="0"/>
              <a:t>8-1-2017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296036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28EFF56-3C46-499B-A45F-2399F1FF7E7D}" type="datetimeFigureOut">
              <a:rPr lang="nl-NL" smtClean="0"/>
              <a:t>8-1-2017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272810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E28EFF56-3C46-499B-A45F-2399F1FF7E7D}" type="datetimeFigureOut">
              <a:rPr lang="nl-NL" smtClean="0"/>
              <a:t>8-1-2017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12848FD-14F4-4758-A005-EC4ADF4F290D}" type="slidenum">
              <a:rPr lang="nl-NL" smtClean="0"/>
              <a:t>‹nr.›</a:t>
            </a:fld>
            <a:endParaRPr lang="nl-NL"/>
          </a:p>
        </p:txBody>
      </p:sp>
    </p:spTree>
    <p:extLst>
      <p:ext uri="{BB962C8B-B14F-4D97-AF65-F5344CB8AC3E}">
        <p14:creationId xmlns:p14="http://schemas.microsoft.com/office/powerpoint/2010/main" val="190621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EFF56-3C46-499B-A45F-2399F1FF7E7D}" type="datetimeFigureOut">
              <a:rPr lang="nl-NL" smtClean="0"/>
              <a:t>8-1-2017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848FD-14F4-4758-A005-EC4ADF4F290D}" type="slidenum">
              <a:rPr lang="nl-NL" smtClean="0"/>
              <a:t>‹nr.›</a:t>
            </a:fld>
            <a:endParaRPr lang="nl-NL"/>
          </a:p>
        </p:txBody>
      </p:sp>
    </p:spTree>
    <p:extLst>
      <p:ext uri="{BB962C8B-B14F-4D97-AF65-F5344CB8AC3E}">
        <p14:creationId xmlns:p14="http://schemas.microsoft.com/office/powerpoint/2010/main" val="179081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78800" y="476672"/>
            <a:ext cx="7772400" cy="2880320"/>
          </a:xfrm>
        </p:spPr>
        <p:txBody>
          <a:bodyPr>
            <a:normAutofit/>
          </a:bodyPr>
          <a:lstStyle/>
          <a:p>
            <a:r>
              <a:rPr lang="nl-NL" sz="2800" dirty="0" smtClean="0"/>
              <a:t>Michel </a:t>
            </a:r>
            <a:r>
              <a:rPr lang="nl-NL" sz="2800" dirty="0" err="1" smtClean="0"/>
              <a:t>Houellebecq</a:t>
            </a:r>
            <a:r>
              <a:rPr lang="nl-NL" sz="2800" dirty="0" smtClean="0"/>
              <a:t>,</a:t>
            </a:r>
            <a:br>
              <a:rPr lang="nl-NL" sz="2800" dirty="0" smtClean="0"/>
            </a:br>
            <a:r>
              <a:rPr lang="nl-NL" sz="2800" dirty="0" smtClean="0"/>
              <a:t>“een schrijver die je met zijn ene hand iets geeft en met de andere iets afpakt”</a:t>
            </a:r>
            <a:endParaRPr lang="nl-NL" sz="2800" dirty="0"/>
          </a:p>
        </p:txBody>
      </p:sp>
      <p:sp>
        <p:nvSpPr>
          <p:cNvPr id="3" name="Ondertitel 2"/>
          <p:cNvSpPr>
            <a:spLocks noGrp="1"/>
          </p:cNvSpPr>
          <p:nvPr>
            <p:ph type="subTitle" idx="1"/>
          </p:nvPr>
        </p:nvSpPr>
        <p:spPr>
          <a:xfrm>
            <a:off x="1371600" y="3717032"/>
            <a:ext cx="6400800" cy="1921768"/>
          </a:xfrm>
        </p:spPr>
        <p:txBody>
          <a:bodyPr/>
          <a:lstStyle/>
          <a:p>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000" y="2924944"/>
            <a:ext cx="5334000" cy="352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27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9703" y="1600200"/>
            <a:ext cx="642459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3664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Wereldbeeld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Vanaf zijn eerste roman </a:t>
            </a:r>
            <a:r>
              <a:rPr lang="nl-NL" dirty="0" smtClean="0">
                <a:solidFill>
                  <a:srgbClr val="FF0000"/>
                </a:solidFill>
              </a:rPr>
              <a:t>Elementaire deeltjes </a:t>
            </a:r>
            <a:r>
              <a:rPr lang="nl-NL" dirty="0" smtClean="0"/>
              <a:t>portretteert </a:t>
            </a:r>
            <a:r>
              <a:rPr lang="nl-NL" dirty="0" err="1" smtClean="0"/>
              <a:t>Houellebecq</a:t>
            </a:r>
            <a:r>
              <a:rPr lang="nl-NL" dirty="0" smtClean="0"/>
              <a:t> de hedendaagse samenleving als een </a:t>
            </a:r>
            <a:r>
              <a:rPr lang="nl-NL" dirty="0" smtClean="0">
                <a:solidFill>
                  <a:srgbClr val="FF0000"/>
                </a:solidFill>
              </a:rPr>
              <a:t>treurig paradijs</a:t>
            </a:r>
            <a:r>
              <a:rPr lang="nl-NL" dirty="0" smtClean="0"/>
              <a:t>. Consumentisme, seksuele bandeloosheid, het leven als een hersenloos, liefst gewelddadig computerspel. </a:t>
            </a:r>
          </a:p>
          <a:p>
            <a:r>
              <a:rPr lang="nl-NL" dirty="0" err="1" smtClean="0"/>
              <a:t>Houellebecq</a:t>
            </a:r>
            <a:r>
              <a:rPr lang="nl-NL" dirty="0" smtClean="0"/>
              <a:t> beschrijft deze wereld ‘objectief’, hij laat zien, </a:t>
            </a:r>
            <a:r>
              <a:rPr lang="nl-NL" dirty="0" smtClean="0">
                <a:solidFill>
                  <a:srgbClr val="FF0000"/>
                </a:solidFill>
              </a:rPr>
              <a:t>‘ik kies geen partij’.</a:t>
            </a:r>
          </a:p>
          <a:p>
            <a:r>
              <a:rPr lang="nl-NL" dirty="0" smtClean="0"/>
              <a:t>In  </a:t>
            </a:r>
            <a:r>
              <a:rPr lang="nl-NL" dirty="0" err="1" smtClean="0"/>
              <a:t>Rester</a:t>
            </a:r>
            <a:r>
              <a:rPr lang="nl-NL" dirty="0" smtClean="0"/>
              <a:t> Vivant (1991): ‘</a:t>
            </a:r>
            <a:r>
              <a:rPr lang="nl-NL" dirty="0" smtClean="0">
                <a:solidFill>
                  <a:srgbClr val="FF0000"/>
                </a:solidFill>
              </a:rPr>
              <a:t>Elke samenleving heeft haar zwakke punten, haar wonden. Leg je vinger op de wond, en druk goed hard</a:t>
            </a:r>
            <a:r>
              <a:rPr lang="nl-NL" dirty="0" smtClean="0"/>
              <a:t>.’</a:t>
            </a:r>
            <a:endParaRPr lang="nl-NL" dirty="0"/>
          </a:p>
        </p:txBody>
      </p:sp>
    </p:spTree>
    <p:extLst>
      <p:ext uri="{BB962C8B-B14F-4D97-AF65-F5344CB8AC3E}">
        <p14:creationId xmlns:p14="http://schemas.microsoft.com/office/powerpoint/2010/main" val="1689465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Wending ?</a:t>
            </a:r>
            <a:endParaRPr lang="nl-NL" dirty="0"/>
          </a:p>
        </p:txBody>
      </p:sp>
      <p:sp>
        <p:nvSpPr>
          <p:cNvPr id="3" name="Tijdelijke aanduiding voor inhoud 2"/>
          <p:cNvSpPr>
            <a:spLocks noGrp="1"/>
          </p:cNvSpPr>
          <p:nvPr>
            <p:ph idx="1"/>
          </p:nvPr>
        </p:nvSpPr>
        <p:spPr/>
        <p:txBody>
          <a:bodyPr/>
          <a:lstStyle/>
          <a:p>
            <a:r>
              <a:rPr lang="nl-NL" dirty="0" smtClean="0"/>
              <a:t>Door zijn negatieve beschrijving van de islam werd hij als </a:t>
            </a:r>
            <a:r>
              <a:rPr lang="nl-NL" dirty="0" err="1" smtClean="0"/>
              <a:t>islamofoob</a:t>
            </a:r>
            <a:r>
              <a:rPr lang="nl-NL" dirty="0" smtClean="0"/>
              <a:t> beschouwd, zijn nieuwste boek (</a:t>
            </a:r>
            <a:r>
              <a:rPr lang="nl-NL" dirty="0" err="1" smtClean="0"/>
              <a:t>Soumission</a:t>
            </a:r>
            <a:r>
              <a:rPr lang="nl-NL" dirty="0" smtClean="0"/>
              <a:t>) lijkt een stuk milder over religie en islam. </a:t>
            </a:r>
          </a:p>
          <a:p>
            <a:r>
              <a:rPr lang="nl-NL" dirty="0" smtClean="0"/>
              <a:t>“Achter de filosofie van de verlichting kun je een kruis zetten: die is dood.’</a:t>
            </a:r>
          </a:p>
          <a:p>
            <a:r>
              <a:rPr lang="nl-NL" dirty="0" smtClean="0"/>
              <a:t>Maar… ironie is H. niet vreemd. </a:t>
            </a:r>
            <a:endParaRPr lang="nl-NL" dirty="0"/>
          </a:p>
        </p:txBody>
      </p:sp>
    </p:spTree>
    <p:extLst>
      <p:ext uri="{BB962C8B-B14F-4D97-AF65-F5344CB8AC3E}">
        <p14:creationId xmlns:p14="http://schemas.microsoft.com/office/powerpoint/2010/main" val="363745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 </a:t>
            </a:r>
            <a:r>
              <a:rPr lang="nl-NL" dirty="0" err="1" smtClean="0"/>
              <a:t>Houellebecq</a:t>
            </a:r>
            <a:r>
              <a:rPr lang="nl-NL" dirty="0" smtClean="0"/>
              <a:t> milder geworden?</a:t>
            </a:r>
            <a:endParaRPr lang="nl-NL"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8673" y="1600200"/>
            <a:ext cx="332665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543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Personages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Mannelijk, eenzaam, weinig liefde in jeugd gehad. Soms opgevoed door grootmoeder. Eigenzinnig, kunstenaar, intellectueel, zoekend, seksueel gefrustreerd, verslaafd, gewelddadig.</a:t>
            </a:r>
          </a:p>
          <a:p>
            <a:r>
              <a:rPr lang="nl-NL" dirty="0" smtClean="0"/>
              <a:t>Vader-zoonrelatie is onbevredigend</a:t>
            </a:r>
          </a:p>
          <a:p>
            <a:r>
              <a:rPr lang="nl-NL" dirty="0" smtClean="0"/>
              <a:t>Romanticus die treurt om wat verloren gaat</a:t>
            </a:r>
          </a:p>
          <a:p>
            <a:r>
              <a:rPr lang="nl-NL" dirty="0" smtClean="0">
                <a:solidFill>
                  <a:srgbClr val="FF0000"/>
                </a:solidFill>
              </a:rPr>
              <a:t>Is de hoofdpersoon in </a:t>
            </a:r>
            <a:r>
              <a:rPr lang="nl-NL" dirty="0" err="1" smtClean="0">
                <a:solidFill>
                  <a:srgbClr val="FF0000"/>
                </a:solidFill>
              </a:rPr>
              <a:t>DKeHG</a:t>
            </a:r>
            <a:r>
              <a:rPr lang="nl-NL" dirty="0" smtClean="0">
                <a:solidFill>
                  <a:srgbClr val="FF0000"/>
                </a:solidFill>
              </a:rPr>
              <a:t> </a:t>
            </a:r>
            <a:r>
              <a:rPr lang="nl-NL" dirty="0" err="1" smtClean="0">
                <a:solidFill>
                  <a:srgbClr val="FF0000"/>
                </a:solidFill>
              </a:rPr>
              <a:t>Jed</a:t>
            </a:r>
            <a:r>
              <a:rPr lang="nl-NL" dirty="0" smtClean="0">
                <a:solidFill>
                  <a:srgbClr val="FF0000"/>
                </a:solidFill>
              </a:rPr>
              <a:t> Martin of </a:t>
            </a:r>
            <a:r>
              <a:rPr lang="nl-NL" dirty="0" err="1" smtClean="0">
                <a:solidFill>
                  <a:srgbClr val="FF0000"/>
                </a:solidFill>
              </a:rPr>
              <a:t>Houellebecq</a:t>
            </a:r>
            <a:r>
              <a:rPr lang="nl-NL" dirty="0" smtClean="0"/>
              <a:t>?</a:t>
            </a:r>
            <a:endParaRPr lang="nl-NL" dirty="0"/>
          </a:p>
        </p:txBody>
      </p:sp>
    </p:spTree>
    <p:extLst>
      <p:ext uri="{BB962C8B-B14F-4D97-AF65-F5344CB8AC3E}">
        <p14:creationId xmlns:p14="http://schemas.microsoft.com/office/powerpoint/2010/main" val="195728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kaart en het gebied</a:t>
            </a:r>
            <a:endParaRPr lang="nl-NL" dirty="0"/>
          </a:p>
        </p:txBody>
      </p:sp>
      <p:sp>
        <p:nvSpPr>
          <p:cNvPr id="3" name="Tijdelijke aanduiding voor inhoud 2"/>
          <p:cNvSpPr>
            <a:spLocks noGrp="1"/>
          </p:cNvSpPr>
          <p:nvPr>
            <p:ph idx="1"/>
          </p:nvPr>
        </p:nvSpPr>
        <p:spPr>
          <a:xfrm>
            <a:off x="4499992" y="1600201"/>
            <a:ext cx="4186808" cy="3989040"/>
          </a:xfrm>
        </p:spPr>
        <p:txBody>
          <a:bodyPr>
            <a:normAutofit fontScale="70000" lnSpcReduction="20000"/>
          </a:bodyPr>
          <a:lstStyle/>
          <a:p>
            <a:r>
              <a:rPr lang="nl-NL" dirty="0" smtClean="0"/>
              <a:t>Op de grafsteen van de vermoorde schrijver staat de afbeelding van een Möbiusband. Het is alsof de auteur van Platform wil benadrukken dat we in ons leven ogenschijnlijk ergens naar toe gaan, maar dat aan het eind van onze rit de weg die we bewandelen gewoon de andere zijde blijkt te zijn van het pad waar we ooit begonnen.</a:t>
            </a:r>
            <a:endParaRPr lang="nl-NL"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916832"/>
            <a:ext cx="2431901" cy="38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721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576" y="332656"/>
            <a:ext cx="8229600" cy="1143000"/>
          </a:xfrm>
        </p:spPr>
        <p:txBody>
          <a:bodyPr>
            <a:normAutofit fontScale="90000"/>
          </a:bodyPr>
          <a:lstStyle/>
          <a:p>
            <a:r>
              <a:rPr lang="nl-NL" dirty="0" smtClean="0">
                <a:solidFill>
                  <a:srgbClr val="FF0000"/>
                </a:solidFill>
              </a:rPr>
              <a:t>          Motto </a:t>
            </a:r>
            <a:r>
              <a:rPr lang="nl-NL" dirty="0" smtClean="0"/>
              <a:t>van  De kaart en het gebied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Charles </a:t>
            </a:r>
            <a:r>
              <a:rPr lang="nl-NL" dirty="0" err="1" smtClean="0"/>
              <a:t>d'Orléans</a:t>
            </a:r>
            <a:r>
              <a:rPr lang="nl-NL" dirty="0" smtClean="0"/>
              <a:t> </a:t>
            </a:r>
          </a:p>
          <a:p>
            <a:pPr marL="0" indent="0">
              <a:buNone/>
            </a:pPr>
            <a:r>
              <a:rPr lang="nl-NL" dirty="0"/>
              <a:t> </a:t>
            </a:r>
            <a:r>
              <a:rPr lang="nl-NL" dirty="0" smtClean="0"/>
              <a:t>  ( </a:t>
            </a:r>
            <a:r>
              <a:rPr lang="nl-NL" dirty="0" err="1" smtClean="0"/>
              <a:t>exile</a:t>
            </a:r>
            <a:r>
              <a:rPr lang="nl-NL" dirty="0" smtClean="0"/>
              <a:t> in GB, dichter zoals H.)</a:t>
            </a:r>
          </a:p>
          <a:p>
            <a:r>
              <a:rPr lang="nl-NL" dirty="0" smtClean="0"/>
              <a:t>‘De wereld heeft genoeg van mij</a:t>
            </a:r>
          </a:p>
          <a:p>
            <a:pPr marL="0" indent="0">
              <a:buNone/>
            </a:pPr>
            <a:r>
              <a:rPr lang="nl-NL" dirty="0" smtClean="0"/>
              <a:t>     En ik al evenzeer van haar’</a:t>
            </a:r>
          </a:p>
          <a:p>
            <a:pPr marL="0" indent="0">
              <a:buNone/>
            </a:pPr>
            <a:endParaRPr lang="nl-NL" dirty="0" smtClean="0"/>
          </a:p>
          <a:p>
            <a:pPr marL="0" indent="0">
              <a:buNone/>
            </a:pPr>
            <a:endParaRPr lang="fr-FR" dirty="0" smtClean="0"/>
          </a:p>
          <a:p>
            <a:pPr marL="0" indent="0">
              <a:buNone/>
            </a:pPr>
            <a:r>
              <a:rPr lang="fr-FR" dirty="0" smtClean="0"/>
              <a:t>Le monde est ennuyé de moi Et moi pareillement de lui</a:t>
            </a:r>
            <a:endParaRPr lang="nl-NL" dirty="0"/>
          </a:p>
        </p:txBody>
      </p:sp>
    </p:spTree>
    <p:extLst>
      <p:ext uri="{BB962C8B-B14F-4D97-AF65-F5344CB8AC3E}">
        <p14:creationId xmlns:p14="http://schemas.microsoft.com/office/powerpoint/2010/main" val="192302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inspired</a:t>
            </a:r>
            <a:r>
              <a:rPr lang="nl-NL" dirty="0" smtClean="0"/>
              <a:t> </a:t>
            </a:r>
            <a:r>
              <a:rPr lang="nl-NL" dirty="0" err="1"/>
              <a:t>by</a:t>
            </a:r>
            <a:r>
              <a:rPr lang="nl-NL" dirty="0"/>
              <a:t> a </a:t>
            </a:r>
            <a:r>
              <a:rPr lang="nl-NL" dirty="0" err="1"/>
              <a:t>fictional</a:t>
            </a:r>
            <a:r>
              <a:rPr lang="nl-NL" dirty="0"/>
              <a:t> </a:t>
            </a:r>
            <a:r>
              <a:rPr lang="nl-NL" dirty="0" err="1"/>
              <a:t>portrait</a:t>
            </a:r>
            <a:r>
              <a:rPr lang="nl-NL" dirty="0"/>
              <a:t> in Michel </a:t>
            </a:r>
            <a:r>
              <a:rPr lang="nl-NL" dirty="0" err="1"/>
              <a:t>Houellebecq’s</a:t>
            </a:r>
            <a:r>
              <a:rPr lang="nl-NL" dirty="0"/>
              <a:t> La Carte et </a:t>
            </a:r>
            <a:r>
              <a:rPr lang="nl-NL" dirty="0" err="1"/>
              <a:t>le</a:t>
            </a:r>
            <a:r>
              <a:rPr lang="nl-NL" dirty="0"/>
              <a:t> Territoire)” #art</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736" y="2257939"/>
            <a:ext cx="5062314" cy="341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5561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88640"/>
            <a:ext cx="8229600" cy="1584176"/>
          </a:xfrm>
        </p:spPr>
        <p:txBody>
          <a:bodyPr>
            <a:normAutofit fontScale="90000"/>
          </a:bodyPr>
          <a:lstStyle/>
          <a:p>
            <a:r>
              <a:rPr lang="nl-NL" dirty="0" smtClean="0"/>
              <a:t/>
            </a:r>
            <a:br>
              <a:rPr lang="nl-NL" dirty="0" smtClean="0"/>
            </a:br>
            <a:r>
              <a:rPr lang="fr-FR" dirty="0" smtClean="0"/>
              <a:t>La carte et le territoire</a:t>
            </a:r>
            <a:br>
              <a:rPr lang="fr-FR" dirty="0" smtClean="0"/>
            </a:br>
            <a:r>
              <a:rPr lang="nl-NL" dirty="0" smtClean="0"/>
              <a:t> </a:t>
            </a:r>
            <a:endParaRPr lang="nl-NL" dirty="0"/>
          </a:p>
        </p:txBody>
      </p:sp>
      <p:sp>
        <p:nvSpPr>
          <p:cNvPr id="3" name="Tijdelijke aanduiding voor inhoud 2"/>
          <p:cNvSpPr>
            <a:spLocks noGrp="1"/>
          </p:cNvSpPr>
          <p:nvPr>
            <p:ph idx="1"/>
          </p:nvPr>
        </p:nvSpPr>
        <p:spPr/>
        <p:txBody>
          <a:bodyPr>
            <a:normAutofit fontScale="92500" lnSpcReduction="20000"/>
          </a:bodyPr>
          <a:lstStyle/>
          <a:p>
            <a:r>
              <a:rPr lang="nl-NL" dirty="0" smtClean="0"/>
              <a:t>Over kunst, en de commercialisering ervan</a:t>
            </a:r>
          </a:p>
          <a:p>
            <a:r>
              <a:rPr lang="nl-NL" dirty="0" smtClean="0"/>
              <a:t>Over het maken en het verdwijnen daarvan</a:t>
            </a:r>
          </a:p>
          <a:p>
            <a:r>
              <a:rPr lang="nl-NL" dirty="0" smtClean="0"/>
              <a:t>Over het Franse platteland en de Franse tradities en de commercie daarvan</a:t>
            </a:r>
          </a:p>
          <a:p>
            <a:r>
              <a:rPr lang="nl-NL" dirty="0" smtClean="0"/>
              <a:t>Over </a:t>
            </a:r>
            <a:r>
              <a:rPr lang="nl-NL" dirty="0" smtClean="0">
                <a:solidFill>
                  <a:srgbClr val="FF0000"/>
                </a:solidFill>
              </a:rPr>
              <a:t>eenzaamheid</a:t>
            </a:r>
            <a:r>
              <a:rPr lang="nl-NL" dirty="0" smtClean="0"/>
              <a:t> (Dat is het enige wat ik echt heb, in mijn leven: muren.)</a:t>
            </a:r>
          </a:p>
          <a:p>
            <a:r>
              <a:rPr lang="nl-NL" dirty="0" smtClean="0"/>
              <a:t>Over vader-zoonrelaties</a:t>
            </a:r>
          </a:p>
          <a:p>
            <a:r>
              <a:rPr lang="nl-NL" dirty="0" smtClean="0"/>
              <a:t>Over de verhouding werkelijkheid- fictie in kunst </a:t>
            </a:r>
          </a:p>
          <a:p>
            <a:r>
              <a:rPr lang="nl-NL" dirty="0" smtClean="0"/>
              <a:t>Over </a:t>
            </a:r>
            <a:r>
              <a:rPr lang="nl-NL" dirty="0" smtClean="0">
                <a:solidFill>
                  <a:srgbClr val="FF0000"/>
                </a:solidFill>
              </a:rPr>
              <a:t>waarheid – schijn/ het beeld  </a:t>
            </a:r>
          </a:p>
          <a:p>
            <a:r>
              <a:rPr lang="nl-NL" dirty="0" smtClean="0"/>
              <a:t>Over</a:t>
            </a:r>
            <a:r>
              <a:rPr lang="nl-NL" dirty="0" smtClean="0">
                <a:solidFill>
                  <a:srgbClr val="FF0000"/>
                </a:solidFill>
              </a:rPr>
              <a:t> verval </a:t>
            </a:r>
          </a:p>
          <a:p>
            <a:endParaRPr lang="nl-NL" dirty="0" smtClean="0">
              <a:solidFill>
                <a:srgbClr val="FF0000"/>
              </a:solidFill>
            </a:endParaRPr>
          </a:p>
          <a:p>
            <a:endParaRPr lang="nl-NL" dirty="0"/>
          </a:p>
        </p:txBody>
      </p:sp>
    </p:spTree>
    <p:extLst>
      <p:ext uri="{BB962C8B-B14F-4D97-AF65-F5344CB8AC3E}">
        <p14:creationId xmlns:p14="http://schemas.microsoft.com/office/powerpoint/2010/main" val="2657631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Spel met fictie en werkelijkheid</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Echte en verzonnen figuren , meestal kunstenaars, worden gepresenteerd als bestaand in een fictieve setting:</a:t>
            </a:r>
          </a:p>
          <a:p>
            <a:r>
              <a:rPr lang="nl-NL" dirty="0" err="1" smtClean="0"/>
              <a:t>Koons</a:t>
            </a:r>
            <a:r>
              <a:rPr lang="nl-NL" dirty="0" smtClean="0"/>
              <a:t>, Hirst, </a:t>
            </a:r>
            <a:r>
              <a:rPr lang="nl-NL" dirty="0" err="1" smtClean="0"/>
              <a:t>Houellebecq</a:t>
            </a:r>
            <a:r>
              <a:rPr lang="nl-NL" dirty="0" smtClean="0"/>
              <a:t>, </a:t>
            </a:r>
            <a:r>
              <a:rPr lang="nl-NL" dirty="0" err="1" smtClean="0"/>
              <a:t>Beigbeder</a:t>
            </a:r>
            <a:r>
              <a:rPr lang="nl-NL" dirty="0" smtClean="0"/>
              <a:t>, </a:t>
            </a:r>
            <a:r>
              <a:rPr lang="nl-NL" dirty="0" err="1" smtClean="0"/>
              <a:t>Francois</a:t>
            </a:r>
            <a:r>
              <a:rPr lang="nl-NL" dirty="0" smtClean="0"/>
              <a:t> Hollande.</a:t>
            </a:r>
          </a:p>
          <a:p>
            <a:r>
              <a:rPr lang="nl-NL" dirty="0" smtClean="0"/>
              <a:t>Doordat </a:t>
            </a:r>
            <a:r>
              <a:rPr lang="nl-NL" dirty="0" err="1" smtClean="0"/>
              <a:t>Houellebecq</a:t>
            </a:r>
            <a:r>
              <a:rPr lang="nl-NL" dirty="0" smtClean="0"/>
              <a:t> een belangrijk romanpersonage is, distantieert de schrijver zich van de verteller.  </a:t>
            </a:r>
          </a:p>
          <a:p>
            <a:r>
              <a:rPr lang="nl-NL" dirty="0" smtClean="0"/>
              <a:t>Het is lastig om </a:t>
            </a:r>
            <a:r>
              <a:rPr lang="nl-NL" dirty="0" err="1" smtClean="0"/>
              <a:t>Houellebecq</a:t>
            </a:r>
            <a:r>
              <a:rPr lang="nl-NL" dirty="0" smtClean="0"/>
              <a:t> als puur fictief personage te zien doordat feiten met de echte H. kloppen. ( bijv. Ierland). Wel is er sprake van een romantitel die nooit uitgegeven is.  </a:t>
            </a:r>
            <a:endParaRPr lang="nl-NL" dirty="0"/>
          </a:p>
        </p:txBody>
      </p:sp>
    </p:spTree>
    <p:extLst>
      <p:ext uri="{BB962C8B-B14F-4D97-AF65-F5344CB8AC3E}">
        <p14:creationId xmlns:p14="http://schemas.microsoft.com/office/powerpoint/2010/main" val="283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Michel Thomas</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dirty="0" smtClean="0"/>
              <a:t>26 februari 1956 </a:t>
            </a:r>
            <a:r>
              <a:rPr lang="nl-NL" dirty="0" smtClean="0"/>
              <a:t>(1958)Réunion</a:t>
            </a:r>
            <a:endParaRPr lang="nl-NL" dirty="0" smtClean="0"/>
          </a:p>
          <a:p>
            <a:r>
              <a:rPr lang="nl-NL" dirty="0" smtClean="0"/>
              <a:t>Ouders: René Thomas bergbeklimmer H. heeft hoogtevrees), humorist , Lucie </a:t>
            </a:r>
            <a:r>
              <a:rPr lang="nl-NL" dirty="0" err="1" smtClean="0"/>
              <a:t>Ceccaldi</a:t>
            </a:r>
            <a:r>
              <a:rPr lang="nl-NL" dirty="0" smtClean="0"/>
              <a:t> (anesthesist)</a:t>
            </a:r>
          </a:p>
          <a:p>
            <a:r>
              <a:rPr lang="nl-NL" dirty="0" smtClean="0"/>
              <a:t>Opgevoed door grootmoeder (</a:t>
            </a:r>
            <a:r>
              <a:rPr lang="nl-NL" dirty="0" err="1" smtClean="0"/>
              <a:t>Houellebecq</a:t>
            </a:r>
            <a:r>
              <a:rPr lang="nl-NL" dirty="0" smtClean="0"/>
              <a:t>)</a:t>
            </a:r>
          </a:p>
          <a:p>
            <a:r>
              <a:rPr lang="nl-NL" dirty="0" smtClean="0"/>
              <a:t>Twee maal gescheiden</a:t>
            </a:r>
          </a:p>
          <a:p>
            <a:r>
              <a:rPr lang="nl-NL" dirty="0" smtClean="0"/>
              <a:t>Leefde in Ierland, Zuid-Spanje (de rand van de wereld)</a:t>
            </a:r>
          </a:p>
          <a:p>
            <a:r>
              <a:rPr lang="nl-NL" dirty="0" smtClean="0"/>
              <a:t>Leeft nu in Parijs, Chinatown</a:t>
            </a:r>
          </a:p>
          <a:p>
            <a:r>
              <a:rPr lang="nl-NL" dirty="0" smtClean="0"/>
              <a:t>Landbouwkundig ingenieur, acteur, schrijver, filmmaker, fotograaf en schilder</a:t>
            </a:r>
          </a:p>
          <a:p>
            <a:endParaRPr lang="nl-NL" dirty="0"/>
          </a:p>
        </p:txBody>
      </p:sp>
    </p:spTree>
    <p:extLst>
      <p:ext uri="{BB962C8B-B14F-4D97-AF65-F5344CB8AC3E}">
        <p14:creationId xmlns:p14="http://schemas.microsoft.com/office/powerpoint/2010/main" val="79898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Aforismen uit De kaart en het gebied </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dirty="0" smtClean="0">
                <a:solidFill>
                  <a:srgbClr val="FF0000"/>
                </a:solidFill>
              </a:rPr>
              <a:t>Het besef dat je veroudert krijg je in en door je relaties met andere mensen; zelf heb je altijd de neiging om te denken dat je eeuwig gelijk blijft.</a:t>
            </a:r>
          </a:p>
          <a:p>
            <a:r>
              <a:rPr lang="nl-NL" dirty="0" smtClean="0"/>
              <a:t>Een roman schrijven is onmogelijk, om dezelfde reden dat leven onmogelijk is: de neerwaartse krachten worden steeds groter.</a:t>
            </a:r>
          </a:p>
          <a:p>
            <a:r>
              <a:rPr lang="nl-NL" dirty="0" smtClean="0"/>
              <a:t>De schoonheid van bloemen is droevig omdat bloemen kwetsbaar zijn, en voorbestemd tot de dood, net als elk ding op Aarde natuurlijk maar zij meer dan andere dingen. </a:t>
            </a:r>
          </a:p>
          <a:p>
            <a:r>
              <a:rPr lang="nl-NL" dirty="0" smtClean="0"/>
              <a:t>Binnen een sociale soort is individualiteit niet veel meer dan een kortstondige fictie. </a:t>
            </a:r>
          </a:p>
          <a:p>
            <a:r>
              <a:rPr lang="nl-NL" dirty="0" smtClean="0"/>
              <a:t>Het leven valt te omschrijven als een trapsgewijze afdaling, waarbij elke nieuwe trede wordt ingeluid door een abrupte val.</a:t>
            </a:r>
          </a:p>
          <a:p>
            <a:r>
              <a:rPr lang="nl-NL" dirty="0" smtClean="0">
                <a:solidFill>
                  <a:srgbClr val="FF0000"/>
                </a:solidFill>
              </a:rPr>
              <a:t>Niet zijn status als </a:t>
            </a:r>
            <a:r>
              <a:rPr lang="nl-NL" dirty="0" err="1" smtClean="0">
                <a:solidFill>
                  <a:srgbClr val="FF0000"/>
                </a:solidFill>
              </a:rPr>
              <a:t>voortplanter</a:t>
            </a:r>
            <a:r>
              <a:rPr lang="nl-NL" dirty="0" smtClean="0">
                <a:solidFill>
                  <a:srgbClr val="FF0000"/>
                </a:solidFill>
              </a:rPr>
              <a:t> maar zijn plaats in het productieproces maakt de westerse mens tot wie hij is.</a:t>
            </a:r>
          </a:p>
          <a:p>
            <a:endParaRPr lang="nl-NL" dirty="0" smtClean="0"/>
          </a:p>
          <a:p>
            <a:endParaRPr lang="nl-NL" dirty="0" smtClean="0"/>
          </a:p>
        </p:txBody>
      </p:sp>
    </p:spTree>
    <p:extLst>
      <p:ext uri="{BB962C8B-B14F-4D97-AF65-F5344CB8AC3E}">
        <p14:creationId xmlns:p14="http://schemas.microsoft.com/office/powerpoint/2010/main" val="296278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Maatschappijkritiek of ironie?</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“Terwijl de meest </a:t>
            </a:r>
            <a:r>
              <a:rPr lang="nl-NL" dirty="0" err="1" smtClean="0"/>
              <a:t>onbetekende</a:t>
            </a:r>
            <a:r>
              <a:rPr lang="nl-NL" dirty="0" smtClean="0"/>
              <a:t> diersoorten er duizenden, soms miljoenen jaren over doen om te verdwijnen, worden fabricaten binnen enkele dagen van de aardbol weggevaagd, ze krijgen nooit een tweede kans, ze kunnen enkel machteloos het onverantwoordelijke, fascistische dictaat van de verantwoordelijken voor de productielijnen ondergaan, die natuurlijk beter weten dan wie ook wat de consument wil, die bij de consument een vernieuwingswens pretenderen waar te nemen, maar zijn leven in werkelijkheid alleen maar transformeren in een uitputtende, wanhopige zoektocht, een eindeloos ronddolen tussen telkens veranderende schappen.”</a:t>
            </a:r>
            <a:endParaRPr lang="nl-NL" dirty="0"/>
          </a:p>
        </p:txBody>
      </p:sp>
    </p:spTree>
    <p:extLst>
      <p:ext uri="{BB962C8B-B14F-4D97-AF65-F5344CB8AC3E}">
        <p14:creationId xmlns:p14="http://schemas.microsoft.com/office/powerpoint/2010/main" val="2714976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kaart is nooit het gebied</a:t>
            </a:r>
            <a:endParaRPr lang="nl-NL" dirty="0"/>
          </a:p>
        </p:txBody>
      </p:sp>
      <p:sp>
        <p:nvSpPr>
          <p:cNvPr id="3" name="Tijdelijke aanduiding voor inhoud 2"/>
          <p:cNvSpPr>
            <a:spLocks noGrp="1"/>
          </p:cNvSpPr>
          <p:nvPr>
            <p:ph idx="1"/>
          </p:nvPr>
        </p:nvSpPr>
        <p:spPr/>
        <p:txBody>
          <a:bodyPr>
            <a:normAutofit lnSpcReduction="10000"/>
          </a:bodyPr>
          <a:lstStyle/>
          <a:p>
            <a:r>
              <a:rPr lang="nl-NL" dirty="0" err="1" smtClean="0"/>
              <a:t>Jed</a:t>
            </a:r>
            <a:r>
              <a:rPr lang="nl-NL" dirty="0" smtClean="0"/>
              <a:t> Martin en schrijver/personage </a:t>
            </a:r>
            <a:r>
              <a:rPr lang="nl-NL" dirty="0" err="1" smtClean="0"/>
              <a:t>Houellebecq</a:t>
            </a:r>
            <a:r>
              <a:rPr lang="nl-NL" dirty="0" smtClean="0"/>
              <a:t> zijn verwant in hun streven van het weergeven van de wereld, maar geven hun kunstenaarschap op en nemen afstand. </a:t>
            </a:r>
          </a:p>
          <a:p>
            <a:r>
              <a:rPr lang="nl-NL" dirty="0" err="1" smtClean="0"/>
              <a:t>Houellebecq</a:t>
            </a:r>
            <a:r>
              <a:rPr lang="nl-NL" dirty="0" smtClean="0"/>
              <a:t> wordt uiteindelijk zelf een kaart. </a:t>
            </a:r>
          </a:p>
          <a:p>
            <a:r>
              <a:rPr lang="nl-NL" dirty="0" smtClean="0"/>
              <a:t>De kaart </a:t>
            </a:r>
            <a:r>
              <a:rPr lang="nl-NL" dirty="0" smtClean="0">
                <a:solidFill>
                  <a:srgbClr val="FF0000"/>
                </a:solidFill>
              </a:rPr>
              <a:t>is</a:t>
            </a:r>
            <a:r>
              <a:rPr lang="nl-NL" dirty="0" smtClean="0"/>
              <a:t> niet het gebied, en het subject is nooit in staat het object volledig te kennen, dus ‘verslag doen’ wat een zekere objectiviteit impliceert, is onmogelijk. </a:t>
            </a:r>
          </a:p>
        </p:txBody>
      </p:sp>
    </p:spTree>
    <p:extLst>
      <p:ext uri="{BB962C8B-B14F-4D97-AF65-F5344CB8AC3E}">
        <p14:creationId xmlns:p14="http://schemas.microsoft.com/office/powerpoint/2010/main" val="2229232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22114"/>
          </a:xfrm>
        </p:spPr>
        <p:txBody>
          <a:bodyPr>
            <a:normAutofit fontScale="90000"/>
          </a:bodyPr>
          <a:lstStyle/>
          <a:p>
            <a:r>
              <a:rPr lang="nl-NL" dirty="0" smtClean="0"/>
              <a:t>Citaat </a:t>
            </a:r>
            <a:r>
              <a:rPr lang="nl-NL" dirty="0"/>
              <a:t>uit </a:t>
            </a:r>
            <a:r>
              <a:rPr lang="nl-NL" dirty="0" smtClean="0"/>
              <a:t>Onderworpen(</a:t>
            </a:r>
            <a:r>
              <a:rPr lang="nl-NL" dirty="0" err="1" smtClean="0"/>
              <a:t>Soumission</a:t>
            </a:r>
            <a:r>
              <a:rPr lang="nl-NL" dirty="0" smtClean="0"/>
              <a:t> </a:t>
            </a:r>
            <a:r>
              <a:rPr lang="nl-NL" dirty="0"/>
              <a:t>) </a:t>
            </a:r>
          </a:p>
        </p:txBody>
      </p:sp>
      <p:sp>
        <p:nvSpPr>
          <p:cNvPr id="3" name="Tijdelijke aanduiding voor inhoud 2"/>
          <p:cNvSpPr>
            <a:spLocks noGrp="1"/>
          </p:cNvSpPr>
          <p:nvPr>
            <p:ph idx="1"/>
          </p:nvPr>
        </p:nvSpPr>
        <p:spPr>
          <a:xfrm>
            <a:off x="457200" y="1196752"/>
            <a:ext cx="8229600" cy="4929411"/>
          </a:xfrm>
        </p:spPr>
        <p:txBody>
          <a:bodyPr>
            <a:normAutofit fontScale="85000" lnSpcReduction="20000"/>
          </a:bodyPr>
          <a:lstStyle/>
          <a:p>
            <a:r>
              <a:rPr lang="nl-NL" dirty="0" smtClean="0"/>
              <a:t>“</a:t>
            </a:r>
            <a:r>
              <a:rPr lang="nl-NL" dirty="0" smtClean="0">
                <a:solidFill>
                  <a:srgbClr val="FF0000"/>
                </a:solidFill>
              </a:rPr>
              <a:t>Maar alleen literatuur kan je de indruk geven van contact met een andere geest , met de totaliteit van die geest</a:t>
            </a:r>
            <a:r>
              <a:rPr lang="nl-NL" dirty="0" smtClean="0"/>
              <a:t>, zijn zwakke en zijn grootse kanten, zijn tekortkomingen, zijn bekrompenheden, zijn dwangvoorstellingen en zijn overtuigingen; met alles wat hem aangrijpt interesseert, opwindt of tegenstaat. Alleen literatuur kan je in contact brengen met de geest van een dode , op een directere, completere en diepere manier zelfs dan met een vriend met wie je praat – want hoe diep en duurzaam een vriendschap ook is, nooit geef je je in een gesprek zo volledig bloot als tegenover een lege pagina , voor een lezer die je niet kent.” (…) </a:t>
            </a:r>
            <a:r>
              <a:rPr lang="nl-NL" dirty="0" smtClean="0">
                <a:solidFill>
                  <a:srgbClr val="FF0000"/>
                </a:solidFill>
              </a:rPr>
              <a:t>Het belangrijkste is dat de schrijver daadwerkelijk aanwezig is in zijn boeken.</a:t>
            </a:r>
            <a:endParaRPr lang="nl-NL" dirty="0">
              <a:solidFill>
                <a:srgbClr val="FF0000"/>
              </a:solidFill>
            </a:endParaRPr>
          </a:p>
        </p:txBody>
      </p:sp>
    </p:spTree>
    <p:extLst>
      <p:ext uri="{BB962C8B-B14F-4D97-AF65-F5344CB8AC3E}">
        <p14:creationId xmlns:p14="http://schemas.microsoft.com/office/powerpoint/2010/main" val="3147710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Geslaagd?</a:t>
            </a:r>
            <a:endParaRPr lang="nl-NL" dirty="0"/>
          </a:p>
        </p:txBody>
      </p:sp>
      <p:sp>
        <p:nvSpPr>
          <p:cNvPr id="3" name="Tijdelijke aanduiding voor inhoud 2"/>
          <p:cNvSpPr>
            <a:spLocks noGrp="1"/>
          </p:cNvSpPr>
          <p:nvPr>
            <p:ph idx="1"/>
          </p:nvPr>
        </p:nvSpPr>
        <p:spPr>
          <a:xfrm>
            <a:off x="457200" y="1340768"/>
            <a:ext cx="8229600" cy="4785395"/>
          </a:xfrm>
        </p:spPr>
        <p:txBody>
          <a:bodyPr>
            <a:normAutofit fontScale="92500" lnSpcReduction="10000"/>
          </a:bodyPr>
          <a:lstStyle/>
          <a:p>
            <a:r>
              <a:rPr lang="nl-NL" dirty="0" smtClean="0"/>
              <a:t>Ik ben een realist die een tikkeltje overdrijft, want ik wil </a:t>
            </a:r>
            <a:r>
              <a:rPr lang="nl-NL" dirty="0" smtClean="0">
                <a:solidFill>
                  <a:srgbClr val="FF0000"/>
                </a:solidFill>
              </a:rPr>
              <a:t>amuseren. Is dit gelukt</a:t>
            </a:r>
            <a:r>
              <a:rPr lang="nl-NL" dirty="0" smtClean="0"/>
              <a:t>?</a:t>
            </a:r>
          </a:p>
          <a:p>
            <a:r>
              <a:rPr lang="nl-NL" dirty="0" smtClean="0"/>
              <a:t>Is de opvoering van </a:t>
            </a:r>
            <a:r>
              <a:rPr lang="nl-NL" dirty="0" err="1" smtClean="0"/>
              <a:t>Houellebecq</a:t>
            </a:r>
            <a:r>
              <a:rPr lang="nl-NL" dirty="0" smtClean="0"/>
              <a:t> als romanfiguur een succes, of een narcistische truc?  </a:t>
            </a:r>
          </a:p>
          <a:p>
            <a:r>
              <a:rPr lang="nl-NL" dirty="0" smtClean="0"/>
              <a:t>Is dit werk een goede </a:t>
            </a:r>
            <a:r>
              <a:rPr lang="nl-NL" dirty="0" smtClean="0">
                <a:solidFill>
                  <a:srgbClr val="FF0000"/>
                </a:solidFill>
              </a:rPr>
              <a:t>maatschappijkritiek</a:t>
            </a:r>
            <a:r>
              <a:rPr lang="nl-NL" dirty="0" smtClean="0"/>
              <a:t>? Raakt het ons? Of maakt het juist onverschilliger?</a:t>
            </a:r>
          </a:p>
          <a:p>
            <a:r>
              <a:rPr lang="nl-NL" dirty="0" smtClean="0">
                <a:solidFill>
                  <a:srgbClr val="FF0000"/>
                </a:solidFill>
              </a:rPr>
              <a:t>Is het boek doordat het een toekomstroman </a:t>
            </a:r>
            <a:r>
              <a:rPr lang="nl-NL" dirty="0" smtClean="0">
                <a:solidFill>
                  <a:srgbClr val="FF0000"/>
                </a:solidFill>
              </a:rPr>
              <a:t>is en </a:t>
            </a:r>
            <a:r>
              <a:rPr lang="nl-NL" dirty="0" err="1" smtClean="0">
                <a:solidFill>
                  <a:srgbClr val="FF0000"/>
                </a:solidFill>
              </a:rPr>
              <a:t>en</a:t>
            </a:r>
            <a:r>
              <a:rPr lang="nl-NL" dirty="0" smtClean="0">
                <a:solidFill>
                  <a:srgbClr val="FF0000"/>
                </a:solidFill>
              </a:rPr>
              <a:t> </a:t>
            </a:r>
            <a:r>
              <a:rPr lang="nl-NL" dirty="0" smtClean="0">
                <a:solidFill>
                  <a:srgbClr val="FF0000"/>
                </a:solidFill>
              </a:rPr>
              <a:t>door het perspectief te afstandelijk? </a:t>
            </a:r>
          </a:p>
          <a:p>
            <a:r>
              <a:rPr lang="nl-NL" dirty="0" smtClean="0">
                <a:solidFill>
                  <a:srgbClr val="FF0000"/>
                </a:solidFill>
              </a:rPr>
              <a:t>Past het slot, een realistische </a:t>
            </a:r>
            <a:r>
              <a:rPr lang="nl-NL" dirty="0" err="1" smtClean="0">
                <a:solidFill>
                  <a:srgbClr val="FF0000"/>
                </a:solidFill>
              </a:rPr>
              <a:t>policier</a:t>
            </a:r>
            <a:endParaRPr lang="nl-NL" dirty="0" smtClean="0">
              <a:solidFill>
                <a:srgbClr val="FF0000"/>
              </a:solidFill>
            </a:endParaRPr>
          </a:p>
          <a:p>
            <a:pPr marL="0" indent="0">
              <a:buNone/>
            </a:pPr>
            <a:r>
              <a:rPr lang="nl-NL" dirty="0" smtClean="0">
                <a:solidFill>
                  <a:srgbClr val="FF0000"/>
                </a:solidFill>
              </a:rPr>
              <a:t>    bij de rest van het boek? </a:t>
            </a:r>
            <a:endParaRPr lang="nl-NL" dirty="0">
              <a:solidFill>
                <a:srgbClr val="FF0000"/>
              </a:solidFill>
            </a:endParaRPr>
          </a:p>
        </p:txBody>
      </p:sp>
    </p:spTree>
    <p:extLst>
      <p:ext uri="{BB962C8B-B14F-4D97-AF65-F5344CB8AC3E}">
        <p14:creationId xmlns:p14="http://schemas.microsoft.com/office/powerpoint/2010/main" val="3675954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100" dirty="0" smtClean="0"/>
              <a:t>Het boek is ook een encyclopedie met merkwaardige voorkeur en afkeer ( van de personages</a:t>
            </a:r>
            <a:r>
              <a:rPr lang="nl-NL" dirty="0" smtClean="0"/>
              <a:t>)</a:t>
            </a:r>
            <a:endParaRPr lang="nl-NL" dirty="0"/>
          </a:p>
        </p:txBody>
      </p:sp>
      <p:sp>
        <p:nvSpPr>
          <p:cNvPr id="3" name="Tijdelijke aanduiding voor inhoud 2"/>
          <p:cNvSpPr>
            <a:spLocks noGrp="1"/>
          </p:cNvSpPr>
          <p:nvPr>
            <p:ph idx="1"/>
          </p:nvPr>
        </p:nvSpPr>
        <p:spPr>
          <a:xfrm>
            <a:off x="457200" y="1600200"/>
            <a:ext cx="4834880" cy="4525963"/>
          </a:xfrm>
        </p:spPr>
        <p:txBody>
          <a:bodyPr>
            <a:normAutofit fontScale="70000" lnSpcReduction="20000"/>
          </a:bodyPr>
          <a:lstStyle/>
          <a:p>
            <a:r>
              <a:rPr lang="nl-NL" dirty="0" smtClean="0"/>
              <a:t>Le </a:t>
            </a:r>
            <a:r>
              <a:rPr lang="nl-NL" dirty="0" err="1" smtClean="0"/>
              <a:t>Corbusier</a:t>
            </a:r>
            <a:endParaRPr lang="nl-NL" dirty="0" smtClean="0"/>
          </a:p>
          <a:p>
            <a:r>
              <a:rPr lang="nl-NL" dirty="0" smtClean="0"/>
              <a:t>Picasso</a:t>
            </a:r>
          </a:p>
          <a:p>
            <a:r>
              <a:rPr lang="nl-NL" dirty="0" smtClean="0"/>
              <a:t>Joe </a:t>
            </a:r>
            <a:r>
              <a:rPr lang="nl-NL" dirty="0" err="1" smtClean="0"/>
              <a:t>Dassin</a:t>
            </a:r>
            <a:r>
              <a:rPr lang="nl-NL" dirty="0"/>
              <a:t> https://www.youtube.com/watch?v=SkEyV7_eNBs</a:t>
            </a:r>
            <a:endParaRPr lang="nl-NL" dirty="0" smtClean="0"/>
          </a:p>
          <a:p>
            <a:r>
              <a:rPr lang="nl-NL" dirty="0" smtClean="0"/>
              <a:t>De </a:t>
            </a:r>
            <a:r>
              <a:rPr lang="nl-NL" dirty="0" err="1" smtClean="0"/>
              <a:t>Nerval</a:t>
            </a:r>
            <a:r>
              <a:rPr lang="nl-NL" dirty="0" smtClean="0"/>
              <a:t> ( droom in de werkelijkheid!)</a:t>
            </a:r>
          </a:p>
          <a:p>
            <a:r>
              <a:rPr lang="nl-NL" dirty="0" smtClean="0"/>
              <a:t>William Morris </a:t>
            </a:r>
          </a:p>
          <a:p>
            <a:r>
              <a:rPr lang="nl-NL" dirty="0" err="1" smtClean="0"/>
              <a:t>Tocqueville</a:t>
            </a:r>
            <a:endParaRPr lang="nl-NL" dirty="0" smtClean="0"/>
          </a:p>
          <a:p>
            <a:r>
              <a:rPr lang="nl-NL" dirty="0" smtClean="0"/>
              <a:t>Siliconenborsten</a:t>
            </a:r>
          </a:p>
          <a:p>
            <a:r>
              <a:rPr lang="nl-NL" dirty="0" smtClean="0"/>
              <a:t>Camel parka</a:t>
            </a:r>
          </a:p>
          <a:p>
            <a:r>
              <a:rPr lang="nl-NL" dirty="0" smtClean="0"/>
              <a:t>Audi</a:t>
            </a:r>
          </a:p>
          <a:p>
            <a:r>
              <a:rPr lang="nl-NL" dirty="0" err="1" smtClean="0"/>
              <a:t>Etc</a:t>
            </a:r>
            <a:r>
              <a:rPr lang="nl-NL" dirty="0" smtClean="0"/>
              <a:t>, </a:t>
            </a:r>
            <a:r>
              <a:rPr lang="nl-NL" dirty="0" err="1" smtClean="0"/>
              <a:t>etc</a:t>
            </a:r>
            <a:r>
              <a:rPr lang="nl-NL" dirty="0" smtClean="0"/>
              <a:t>…</a:t>
            </a:r>
          </a:p>
          <a:p>
            <a:endParaRPr lang="nl-NL"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1531" y="1844824"/>
            <a:ext cx="272415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172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Romans</a:t>
            </a:r>
            <a:endParaRPr lang="nl-NL"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752" y="1323815"/>
            <a:ext cx="1584176" cy="241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370742"/>
            <a:ext cx="1512168" cy="224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936" y="1484784"/>
            <a:ext cx="1676400" cy="224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017399"/>
            <a:ext cx="168275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62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Ontvangst </a:t>
            </a:r>
            <a:endParaRPr lang="nl-NL" dirty="0"/>
          </a:p>
        </p:txBody>
      </p:sp>
      <p:sp>
        <p:nvSpPr>
          <p:cNvPr id="4" name="Tijdelijke aanduiding voor inhoud 3"/>
          <p:cNvSpPr>
            <a:spLocks noGrp="1"/>
          </p:cNvSpPr>
          <p:nvPr>
            <p:ph idx="1"/>
          </p:nvPr>
        </p:nvSpPr>
        <p:spPr/>
        <p:txBody>
          <a:bodyPr>
            <a:normAutofit fontScale="92500" lnSpcReduction="10000"/>
          </a:bodyPr>
          <a:lstStyle/>
          <a:p>
            <a:r>
              <a:rPr lang="fr-FR" dirty="0" smtClean="0"/>
              <a:t>1992 Prix Tristan Tzara </a:t>
            </a:r>
            <a:r>
              <a:rPr lang="fr-FR" dirty="0" err="1" smtClean="0"/>
              <a:t>voor</a:t>
            </a:r>
            <a:r>
              <a:rPr lang="fr-FR" dirty="0" smtClean="0"/>
              <a:t> La Poursuite du bonheur</a:t>
            </a:r>
          </a:p>
          <a:p>
            <a:r>
              <a:rPr lang="fr-FR" dirty="0" smtClean="0"/>
              <a:t>1996 Prix de Flore </a:t>
            </a:r>
            <a:r>
              <a:rPr lang="fr-FR" dirty="0" err="1" smtClean="0"/>
              <a:t>voor</a:t>
            </a:r>
            <a:r>
              <a:rPr lang="fr-FR" dirty="0" smtClean="0"/>
              <a:t> Le Sens du combat</a:t>
            </a:r>
          </a:p>
          <a:p>
            <a:r>
              <a:rPr lang="fr-FR" dirty="0" smtClean="0"/>
              <a:t>1998 Prix Novembre en de Impact Dublin </a:t>
            </a:r>
            <a:r>
              <a:rPr lang="fr-FR" dirty="0" err="1" smtClean="0"/>
              <a:t>Literary</a:t>
            </a:r>
            <a:r>
              <a:rPr lang="fr-FR" dirty="0" smtClean="0"/>
              <a:t> </a:t>
            </a:r>
            <a:r>
              <a:rPr lang="fr-FR" dirty="0" err="1" smtClean="0"/>
              <a:t>Award</a:t>
            </a:r>
            <a:r>
              <a:rPr lang="fr-FR" dirty="0" smtClean="0"/>
              <a:t> </a:t>
            </a:r>
            <a:r>
              <a:rPr lang="fr-FR" dirty="0" err="1" smtClean="0"/>
              <a:t>voor</a:t>
            </a:r>
            <a:r>
              <a:rPr lang="fr-FR" dirty="0" smtClean="0"/>
              <a:t> Les Particules élémentaires</a:t>
            </a:r>
          </a:p>
          <a:p>
            <a:r>
              <a:rPr lang="fr-FR" dirty="0" smtClean="0"/>
              <a:t>2005 Prix Interallié </a:t>
            </a:r>
            <a:r>
              <a:rPr lang="fr-FR" dirty="0" err="1" smtClean="0"/>
              <a:t>voor</a:t>
            </a:r>
            <a:r>
              <a:rPr lang="fr-FR" dirty="0" smtClean="0"/>
              <a:t> La Possibilité d'une île</a:t>
            </a:r>
          </a:p>
          <a:p>
            <a:r>
              <a:rPr lang="fr-FR" dirty="0" smtClean="0"/>
              <a:t>2010 Prix Goncourt </a:t>
            </a:r>
            <a:r>
              <a:rPr lang="fr-FR" dirty="0" err="1" smtClean="0"/>
              <a:t>voor</a:t>
            </a:r>
            <a:r>
              <a:rPr lang="fr-FR" dirty="0" smtClean="0"/>
              <a:t> La Carte et le territoire</a:t>
            </a:r>
          </a:p>
          <a:p>
            <a:r>
              <a:rPr lang="fr-FR" dirty="0" smtClean="0"/>
              <a:t>2016 Der Spiegel 3x </a:t>
            </a:r>
            <a:r>
              <a:rPr lang="fr-FR" dirty="0" err="1" smtClean="0"/>
              <a:t>bij</a:t>
            </a:r>
            <a:r>
              <a:rPr lang="fr-FR" dirty="0" smtClean="0"/>
              <a:t> de </a:t>
            </a:r>
            <a:r>
              <a:rPr lang="fr-FR" dirty="0" err="1" smtClean="0"/>
              <a:t>vijftig</a:t>
            </a:r>
            <a:r>
              <a:rPr lang="fr-FR" dirty="0" smtClean="0"/>
              <a:t> </a:t>
            </a:r>
            <a:r>
              <a:rPr lang="fr-FR" dirty="0" err="1" smtClean="0"/>
              <a:t>belangrijkste</a:t>
            </a:r>
            <a:r>
              <a:rPr lang="fr-FR" dirty="0" smtClean="0"/>
              <a:t> </a:t>
            </a:r>
            <a:r>
              <a:rPr lang="fr-FR" dirty="0" err="1" smtClean="0"/>
              <a:t>boeken</a:t>
            </a:r>
            <a:r>
              <a:rPr lang="fr-FR" dirty="0" smtClean="0"/>
              <a:t> na 1989</a:t>
            </a:r>
            <a:endParaRPr lang="nl-NL" dirty="0"/>
          </a:p>
        </p:txBody>
      </p:sp>
      <p:sp>
        <p:nvSpPr>
          <p:cNvPr id="5" name="Rechthoek 4"/>
          <p:cNvSpPr/>
          <p:nvPr/>
        </p:nvSpPr>
        <p:spPr>
          <a:xfrm>
            <a:off x="3116313" y="3244334"/>
            <a:ext cx="235962" cy="369332"/>
          </a:xfrm>
          <a:prstGeom prst="rect">
            <a:avLst/>
          </a:prstGeom>
        </p:spPr>
        <p:txBody>
          <a:bodyPr wrap="none">
            <a:spAutoFit/>
          </a:bodyPr>
          <a:lstStyle/>
          <a:p>
            <a:r>
              <a:rPr lang="nl-NL" dirty="0" smtClean="0"/>
              <a:t>'</a:t>
            </a:r>
            <a:endParaRPr lang="nl-NL" dirty="0"/>
          </a:p>
        </p:txBody>
      </p:sp>
    </p:spTree>
    <p:extLst>
      <p:ext uri="{BB962C8B-B14F-4D97-AF65-F5344CB8AC3E}">
        <p14:creationId xmlns:p14="http://schemas.microsoft.com/office/powerpoint/2010/main" val="262471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err="1" smtClean="0"/>
              <a:t>Jed</a:t>
            </a:r>
            <a:r>
              <a:rPr lang="nl-NL" dirty="0" smtClean="0"/>
              <a:t> Martin in De kaart en het gebied : alter ego van </a:t>
            </a:r>
            <a:r>
              <a:rPr lang="nl-NL" dirty="0" err="1" smtClean="0"/>
              <a:t>Houellecq</a:t>
            </a:r>
            <a:endParaRPr lang="nl-NL"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5576" y="1412776"/>
            <a:ext cx="33944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412776"/>
            <a:ext cx="3431358" cy="4511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56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Fictie en werkelijkheid</a:t>
            </a:r>
            <a:endParaRPr lang="nl-NL" dirty="0"/>
          </a:p>
        </p:txBody>
      </p:sp>
      <p:pic>
        <p:nvPicPr>
          <p:cNvPr id="819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610679" y="1600201"/>
            <a:ext cx="2553869" cy="36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1331640" y="3717032"/>
            <a:ext cx="1800200" cy="2031325"/>
          </a:xfrm>
          <a:prstGeom prst="rect">
            <a:avLst/>
          </a:prstGeom>
          <a:noFill/>
        </p:spPr>
        <p:txBody>
          <a:bodyPr wrap="square" rtlCol="0">
            <a:spAutoFit/>
          </a:bodyPr>
          <a:lstStyle/>
          <a:p>
            <a:r>
              <a:rPr lang="nl-NL" dirty="0" err="1" smtClean="0"/>
              <a:t>Houellebecq</a:t>
            </a:r>
            <a:r>
              <a:rPr lang="nl-NL" dirty="0" smtClean="0"/>
              <a:t> was in 2011 een aantal weken verdwenen en verscheen niet op boekpromoties.</a:t>
            </a:r>
            <a:endParaRPr lang="nl-NL" dirty="0"/>
          </a:p>
        </p:txBody>
      </p:sp>
    </p:spTree>
    <p:extLst>
      <p:ext uri="{BB962C8B-B14F-4D97-AF65-F5344CB8AC3E}">
        <p14:creationId xmlns:p14="http://schemas.microsoft.com/office/powerpoint/2010/main" val="44768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Artistes</a:t>
            </a:r>
            <a:r>
              <a:rPr lang="nl-NL" dirty="0" smtClean="0"/>
              <a:t> associés </a:t>
            </a:r>
            <a:r>
              <a:rPr lang="nl-NL" dirty="0" err="1" smtClean="0"/>
              <a:t>Jed</a:t>
            </a:r>
            <a:r>
              <a:rPr lang="nl-NL" dirty="0" smtClean="0"/>
              <a:t> Martin </a:t>
            </a:r>
            <a:endParaRPr lang="nl-NL" dirty="0"/>
          </a:p>
        </p:txBody>
      </p:sp>
      <p:sp>
        <p:nvSpPr>
          <p:cNvPr id="3" name="Tijdelijke aanduiding voor inhoud 2"/>
          <p:cNvSpPr>
            <a:spLocks noGrp="1"/>
          </p:cNvSpPr>
          <p:nvPr>
            <p:ph idx="1"/>
          </p:nvPr>
        </p:nvSpPr>
        <p:spPr/>
        <p:txBody>
          <a:bodyPr/>
          <a:lstStyle/>
          <a:p>
            <a:r>
              <a:rPr lang="nl-NL" dirty="0" smtClean="0"/>
              <a:t>Een groep voornamelijk Gentse kunstenaars is in de huid van </a:t>
            </a:r>
            <a:r>
              <a:rPr lang="nl-NL" dirty="0" err="1" smtClean="0"/>
              <a:t>Jed</a:t>
            </a:r>
            <a:r>
              <a:rPr lang="nl-NL" dirty="0" smtClean="0"/>
              <a:t> Martin gekropen en maakt werk zoals Martin. Ze doen de kunstenaarsloopbaan nog eens over. </a:t>
            </a: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8904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96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 zijn hond en </a:t>
            </a:r>
            <a:r>
              <a:rPr lang="nl-NL" dirty="0" err="1" smtClean="0"/>
              <a:t>Beigbeder</a:t>
            </a:r>
            <a:endParaRPr lang="nl-NL"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43250" y="2162969"/>
            <a:ext cx="28575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6179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Regisseur van probleemauteur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Verandering van geboortejaar </a:t>
            </a:r>
          </a:p>
          <a:p>
            <a:r>
              <a:rPr lang="nl-NL" dirty="0" smtClean="0"/>
              <a:t>Proces over belediging van islamieten in Parijs</a:t>
            </a:r>
          </a:p>
          <a:p>
            <a:r>
              <a:rPr lang="nl-NL" dirty="0" smtClean="0"/>
              <a:t>Proces over </a:t>
            </a:r>
            <a:r>
              <a:rPr lang="nl-NL" dirty="0" err="1" smtClean="0"/>
              <a:t>gekopieer</a:t>
            </a:r>
            <a:r>
              <a:rPr lang="nl-NL" dirty="0" smtClean="0"/>
              <a:t> van Wikipedia</a:t>
            </a:r>
          </a:p>
          <a:p>
            <a:r>
              <a:rPr lang="nl-NL" dirty="0" smtClean="0"/>
              <a:t>'Michel </a:t>
            </a:r>
            <a:r>
              <a:rPr lang="nl-NL" dirty="0" err="1" smtClean="0"/>
              <a:t>Houellebecq</a:t>
            </a:r>
            <a:r>
              <a:rPr lang="nl-NL" dirty="0" smtClean="0"/>
              <a:t> vermist‘ ( 2011) en weer opgedoken. </a:t>
            </a:r>
          </a:p>
          <a:p>
            <a:r>
              <a:rPr lang="nl-NL" dirty="0" smtClean="0"/>
              <a:t>Moord op </a:t>
            </a:r>
            <a:r>
              <a:rPr lang="nl-NL" dirty="0" err="1" smtClean="0"/>
              <a:t>Houellebecq</a:t>
            </a:r>
            <a:r>
              <a:rPr lang="nl-NL" dirty="0" smtClean="0"/>
              <a:t> in DKEHG</a:t>
            </a:r>
          </a:p>
          <a:p>
            <a:r>
              <a:rPr lang="nl-NL" dirty="0" smtClean="0"/>
              <a:t>Anderzijds zeer aimabel</a:t>
            </a:r>
          </a:p>
          <a:p>
            <a:r>
              <a:rPr lang="en-US" dirty="0" smtClean="0"/>
              <a:t>Film </a:t>
            </a:r>
            <a:r>
              <a:rPr lang="en-US" dirty="0"/>
              <a:t>‘The kidnapping of Michel </a:t>
            </a:r>
            <a:r>
              <a:rPr lang="en-US" dirty="0" err="1"/>
              <a:t>Houellebecq</a:t>
            </a:r>
            <a:r>
              <a:rPr lang="en-US" dirty="0"/>
              <a:t>’</a:t>
            </a:r>
          </a:p>
          <a:p>
            <a:endParaRPr lang="nl-NL" dirty="0" smtClean="0"/>
          </a:p>
          <a:p>
            <a:endParaRPr lang="nl-NL" dirty="0"/>
          </a:p>
        </p:txBody>
      </p:sp>
    </p:spTree>
    <p:extLst>
      <p:ext uri="{BB962C8B-B14F-4D97-AF65-F5344CB8AC3E}">
        <p14:creationId xmlns:p14="http://schemas.microsoft.com/office/powerpoint/2010/main" val="386034439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2255</Words>
  <Application>Microsoft Office PowerPoint</Application>
  <PresentationFormat>Diavoorstelling (4:3)</PresentationFormat>
  <Paragraphs>152</Paragraphs>
  <Slides>25</Slides>
  <Notes>19</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Kantoorthema</vt:lpstr>
      <vt:lpstr>Michel Houellebecq, “een schrijver die je met zijn ene hand iets geeft en met de andere iets afpakt”</vt:lpstr>
      <vt:lpstr>Michel Thomas</vt:lpstr>
      <vt:lpstr>Romans</vt:lpstr>
      <vt:lpstr>Ontvangst </vt:lpstr>
      <vt:lpstr>Jed Martin in De kaart en het gebied : alter ego van Houellecq</vt:lpstr>
      <vt:lpstr>Fictie en werkelijkheid</vt:lpstr>
      <vt:lpstr>Artistes associés Jed Martin </vt:lpstr>
      <vt:lpstr>Met zijn hond en Beigbeder</vt:lpstr>
      <vt:lpstr>Regisseur van probleemauteur </vt:lpstr>
      <vt:lpstr>PowerPoint-presentatie</vt:lpstr>
      <vt:lpstr>Wereldbeeld  </vt:lpstr>
      <vt:lpstr>Wending ?</vt:lpstr>
      <vt:lpstr>Is Houellebecq milder geworden?</vt:lpstr>
      <vt:lpstr>Personages </vt:lpstr>
      <vt:lpstr>De kaart en het gebied</vt:lpstr>
      <vt:lpstr>          Motto van  De kaart en het gebied </vt:lpstr>
      <vt:lpstr>inspired by a fictional portrait in Michel Houellebecq’s La Carte et le Territoire)” #art</vt:lpstr>
      <vt:lpstr> La carte et le territoire  </vt:lpstr>
      <vt:lpstr>Spel met fictie en werkelijkheid</vt:lpstr>
      <vt:lpstr>Aforismen uit De kaart en het gebied </vt:lpstr>
      <vt:lpstr>Maatschappijkritiek of ironie?</vt:lpstr>
      <vt:lpstr>De kaart is nooit het gebied</vt:lpstr>
      <vt:lpstr>Citaat uit Onderworpen(Soumission ) </vt:lpstr>
      <vt:lpstr>Geslaagd?</vt:lpstr>
      <vt:lpstr>Het boek is ook een encyclopedie met merkwaardige voorkeur en afkeer ( van de personages)</vt:lpstr>
    </vt:vector>
  </TitlesOfParts>
  <Company>FlexusJeugdplein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Michel Houellebecq</dc:title>
  <dc:creator>Wim</dc:creator>
  <cp:lastModifiedBy>Wim</cp:lastModifiedBy>
  <cp:revision>30</cp:revision>
  <dcterms:created xsi:type="dcterms:W3CDTF">2016-10-27T19:55:06Z</dcterms:created>
  <dcterms:modified xsi:type="dcterms:W3CDTF">2017-01-08T15:42:54Z</dcterms:modified>
</cp:coreProperties>
</file>