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3" r:id="rId4"/>
    <p:sldId id="276" r:id="rId5"/>
    <p:sldId id="274" r:id="rId6"/>
    <p:sldId id="258" r:id="rId7"/>
    <p:sldId id="259" r:id="rId8"/>
    <p:sldId id="262" r:id="rId9"/>
    <p:sldId id="263" r:id="rId10"/>
    <p:sldId id="277" r:id="rId11"/>
    <p:sldId id="278" r:id="rId12"/>
    <p:sldId id="264" r:id="rId13"/>
    <p:sldId id="266" r:id="rId14"/>
    <p:sldId id="267" r:id="rId15"/>
    <p:sldId id="268" r:id="rId16"/>
    <p:sldId id="265" r:id="rId17"/>
    <p:sldId id="269" r:id="rId18"/>
    <p:sldId id="270" r:id="rId19"/>
    <p:sldId id="271" r:id="rId20"/>
    <p:sldId id="260" r:id="rId21"/>
    <p:sldId id="272" r:id="rId22"/>
    <p:sldId id="261"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09B53-9AAB-4E71-9652-451C0F6693D9}" type="datetimeFigureOut">
              <a:rPr lang="nl-NL" smtClean="0"/>
              <a:t>1-3-2016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E6354-EF11-4652-A20C-646978EB3C0F}" type="slidenum">
              <a:rPr lang="nl-NL" smtClean="0"/>
              <a:t>‹nr.›</a:t>
            </a:fld>
            <a:endParaRPr lang="nl-NL"/>
          </a:p>
        </p:txBody>
      </p:sp>
    </p:spTree>
    <p:extLst>
      <p:ext uri="{BB962C8B-B14F-4D97-AF65-F5344CB8AC3E}">
        <p14:creationId xmlns:p14="http://schemas.microsoft.com/office/powerpoint/2010/main" val="277839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Tel de manen. Ik zal uitblijven driemaal twaalf manen ... deze maan rekent niet mee. Zie, Adinda, kerf een streep in je rijstblok bij elke nieuwe maan. Als je driemaal twaalf strepen hebt ingesneden, zal ik de dag die </a:t>
            </a:r>
            <a:r>
              <a:rPr lang="nl-NL" sz="1200" b="0" i="0" kern="1200" dirty="0" err="1" smtClean="0">
                <a:solidFill>
                  <a:schemeClr val="tx1"/>
                </a:solidFill>
                <a:effectLst/>
                <a:latin typeface="+mn-lt"/>
                <a:ea typeface="+mn-ea"/>
                <a:cs typeface="+mn-cs"/>
              </a:rPr>
              <a:t>dáárop</a:t>
            </a:r>
            <a:r>
              <a:rPr lang="nl-NL" sz="1200" b="0" i="0" kern="1200" dirty="0" smtClean="0">
                <a:solidFill>
                  <a:schemeClr val="tx1"/>
                </a:solidFill>
                <a:effectLst/>
                <a:latin typeface="+mn-lt"/>
                <a:ea typeface="+mn-ea"/>
                <a:cs typeface="+mn-cs"/>
              </a:rPr>
              <a:t> volgt, aankomen onder de </a:t>
            </a:r>
            <a:r>
              <a:rPr lang="nl-NL" sz="1200" b="0" i="0" kern="1200" dirty="0" err="1" smtClean="0">
                <a:solidFill>
                  <a:schemeClr val="tx1"/>
                </a:solidFill>
                <a:effectLst/>
                <a:latin typeface="+mn-lt"/>
                <a:ea typeface="+mn-ea"/>
                <a:cs typeface="+mn-cs"/>
              </a:rPr>
              <a:t>ketapan</a:t>
            </a:r>
            <a:r>
              <a:rPr lang="nl-NL" sz="1200" b="0" i="0" kern="1200" dirty="0" smtClean="0">
                <a:solidFill>
                  <a:schemeClr val="tx1"/>
                </a:solidFill>
                <a:effectLst/>
                <a:latin typeface="+mn-lt"/>
                <a:ea typeface="+mn-ea"/>
                <a:cs typeface="+mn-cs"/>
              </a:rPr>
              <a:t>. Beloof je, dáár te zijn?‘</a:t>
            </a:r>
          </a:p>
          <a:p>
            <a:r>
              <a:rPr lang="nl-NL" dirty="0" smtClean="0"/>
              <a:t>Nee, hij hoorde weinig van wat men hem zei. Hij hoorde geheel andere tonen. Hij hoorde hoe Adinda zeggen zou: `Zij </a:t>
            </a:r>
            <a:r>
              <a:rPr lang="nl-NL" dirty="0" err="1" smtClean="0"/>
              <a:t>wèl</a:t>
            </a:r>
            <a:r>
              <a:rPr lang="nl-NL" dirty="0" smtClean="0"/>
              <a:t> gekomen, </a:t>
            </a:r>
            <a:r>
              <a:rPr lang="nl-NL" dirty="0" err="1" smtClean="0"/>
              <a:t>Saïdjah</a:t>
            </a:r>
            <a:r>
              <a:rPr lang="nl-NL" dirty="0" smtClean="0"/>
              <a:t>! Ik heb aan u gedacht bij spinnen en bij weven, en bij 't stampen van de rijst in het blok dat driemaal twaalf kerven draagt van mijn hand. Hier ben ik onder de </a:t>
            </a:r>
            <a:r>
              <a:rPr lang="nl-NL" dirty="0" err="1" smtClean="0"/>
              <a:t>ketapan</a:t>
            </a:r>
            <a:r>
              <a:rPr lang="nl-NL" dirty="0" smtClean="0"/>
              <a:t>, de eerste dag der nieuwe maan. Zij </a:t>
            </a:r>
            <a:r>
              <a:rPr lang="nl-NL" dirty="0" err="1" smtClean="0"/>
              <a:t>wèl</a:t>
            </a:r>
            <a:r>
              <a:rPr lang="nl-NL" dirty="0" smtClean="0"/>
              <a:t> gekomen, </a:t>
            </a:r>
            <a:r>
              <a:rPr lang="nl-NL" dirty="0" err="1" smtClean="0"/>
              <a:t>Saïdjah</a:t>
            </a:r>
            <a:r>
              <a:rPr lang="nl-NL" dirty="0" smtClean="0"/>
              <a:t>: ik wil uw vrouw zijn!‘</a:t>
            </a:r>
          </a:p>
          <a:p>
            <a:r>
              <a:rPr lang="nl-NL" dirty="0" smtClean="0"/>
              <a:t>De volgende dag vroeg hij aan de oude vrouw die hem verpleegd had, waar 't rijstblok was dat er gestaan had op het erf van Adinda's huis. De vrouw was verheugd dat ze hem hoorde spreken, en liep het dorp rond om dat blok te zoeken. Toen zij de nieuwe eigenaar aan </a:t>
            </a:r>
            <a:r>
              <a:rPr lang="nl-NL" dirty="0" err="1" smtClean="0"/>
              <a:t>Saïdjah</a:t>
            </a:r>
            <a:r>
              <a:rPr lang="nl-NL" dirty="0" smtClean="0"/>
              <a:t> kon aanwijzen, volgde deze haar zwijgend, en bij 't rijstblok gebracht, telde hij daarop tweeëndertig ingekorven strepen ..</a:t>
            </a:r>
            <a:endParaRPr lang="nl-NL" dirty="0"/>
          </a:p>
        </p:txBody>
      </p:sp>
      <p:sp>
        <p:nvSpPr>
          <p:cNvPr id="4" name="Tijdelijke aanduiding voor dianummer 3"/>
          <p:cNvSpPr>
            <a:spLocks noGrp="1"/>
          </p:cNvSpPr>
          <p:nvPr>
            <p:ph type="sldNum" sz="quarter" idx="10"/>
          </p:nvPr>
        </p:nvSpPr>
        <p:spPr/>
        <p:txBody>
          <a:bodyPr/>
          <a:lstStyle/>
          <a:p>
            <a:fld id="{5D5E6354-EF11-4652-A20C-646978EB3C0F}" type="slidenum">
              <a:rPr lang="nl-NL" smtClean="0"/>
              <a:t>7</a:t>
            </a:fld>
            <a:endParaRPr lang="nl-NL"/>
          </a:p>
        </p:txBody>
      </p:sp>
    </p:spTree>
    <p:extLst>
      <p:ext uri="{BB962C8B-B14F-4D97-AF65-F5344CB8AC3E}">
        <p14:creationId xmlns:p14="http://schemas.microsoft.com/office/powerpoint/2010/main" val="167690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nl-NL" smtClean="0"/>
              <a:t>Klik om de stijl te bewerken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C9C1316-BE72-4B44-A316-9AE4A439D608}" type="datetimeFigureOut">
              <a:rPr lang="nl-NL" smtClean="0"/>
              <a:t>1-3-2016</a:t>
            </a:fld>
            <a:endParaRPr lang="nl-NL"/>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nl-NL"/>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D8A259A-39C8-49E8-94E6-2CD28DB97013}" type="slidenum">
              <a:rPr lang="nl-NL" smtClean="0"/>
              <a:t>‹nr.›</a:t>
            </a:fld>
            <a:endParaRPr lang="nl-NL"/>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C9C1316-BE72-4B44-A316-9AE4A439D608}" type="datetimeFigureOut">
              <a:rPr lang="nl-NL" smtClean="0"/>
              <a:t>1-3-2016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C9C1316-BE72-4B44-A316-9AE4A439D608}" type="datetimeFigureOut">
              <a:rPr lang="nl-NL" smtClean="0"/>
              <a:t>1-3-2016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C9C1316-BE72-4B44-A316-9AE4A439D608}" type="datetimeFigureOut">
              <a:rPr lang="nl-NL" smtClean="0"/>
              <a:t>1-3-2016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C9C1316-BE72-4B44-A316-9AE4A439D608}" type="datetimeFigureOut">
              <a:rPr lang="nl-NL" smtClean="0"/>
              <a:t>1-3-2016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0C9C1316-BE72-4B44-A316-9AE4A439D608}" type="datetimeFigureOut">
              <a:rPr lang="nl-NL" smtClean="0"/>
              <a:t>1-3-2016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8A259A-39C8-49E8-94E6-2CD28DB97013}" type="slidenum">
              <a:rPr lang="nl-NL" smtClean="0"/>
              <a:t>‹nr.›</a:t>
            </a:fld>
            <a:endParaRPr lang="nl-NL"/>
          </a:p>
        </p:txBody>
      </p:sp>
      <p:sp>
        <p:nvSpPr>
          <p:cNvPr id="9" name="Content Placeholder 8"/>
          <p:cNvSpPr>
            <a:spLocks noGrp="1"/>
          </p:cNvSpPr>
          <p:nvPr>
            <p:ph sz="quarter" idx="13"/>
          </p:nvPr>
        </p:nvSpPr>
        <p:spPr>
          <a:xfrm>
            <a:off x="841248" y="2039112"/>
            <a:ext cx="3657600" cy="3950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0C9C1316-BE72-4B44-A316-9AE4A439D608}" type="datetimeFigureOut">
              <a:rPr lang="nl-NL" smtClean="0"/>
              <a:t>1-3-2016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D8A259A-39C8-49E8-94E6-2CD28DB97013}" type="slidenum">
              <a:rPr lang="nl-NL" smtClean="0"/>
              <a:t>‹nr.›</a:t>
            </a:fld>
            <a:endParaRPr lang="nl-NL"/>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0C9C1316-BE72-4B44-A316-9AE4A439D608}" type="datetimeFigureOut">
              <a:rPr lang="nl-NL" smtClean="0"/>
              <a:t>1-3-2016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C1316-BE72-4B44-A316-9AE4A439D608}" type="datetimeFigureOut">
              <a:rPr lang="nl-NL" smtClean="0"/>
              <a:t>1-3-2016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nl-NL" smtClean="0"/>
              <a:t>Klik om de stijl te bewerken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C9C1316-BE72-4B44-A316-9AE4A439D608}" type="datetimeFigureOut">
              <a:rPr lang="nl-NL" smtClean="0"/>
              <a:t>1-3-2016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C9C1316-BE72-4B44-A316-9AE4A439D608}" type="datetimeFigureOut">
              <a:rPr lang="nl-NL" smtClean="0"/>
              <a:t>1-3-2016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D8A259A-39C8-49E8-94E6-2CD28DB97013}"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C9C1316-BE72-4B44-A316-9AE4A439D608}" type="datetimeFigureOut">
              <a:rPr lang="nl-NL" smtClean="0"/>
              <a:t>1-3-2016</a:t>
            </a:fld>
            <a:endParaRPr lang="nl-NL"/>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nl-NL"/>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D8A259A-39C8-49E8-94E6-2CD28DB97013}"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nl.wikipedia.org/wiki/Verhaalanaly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l.wikipedia.org/wiki/Eduard_Douwes_Dekk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Motieven in de literatuur</a:t>
            </a:r>
            <a:endParaRPr lang="nl-NL" dirty="0"/>
          </a:p>
        </p:txBody>
      </p:sp>
      <p:sp>
        <p:nvSpPr>
          <p:cNvPr id="3" name="Ondertitel 2"/>
          <p:cNvSpPr>
            <a:spLocks noGrp="1"/>
          </p:cNvSpPr>
          <p:nvPr>
            <p:ph type="subTitle" idx="1"/>
          </p:nvPr>
        </p:nvSpPr>
        <p:spPr/>
        <p:txBody>
          <a:bodyPr/>
          <a:lstStyle/>
          <a:p>
            <a:r>
              <a:rPr lang="nl-NL" dirty="0" smtClean="0"/>
              <a:t>Van Aeneas tot zwavelzuur</a:t>
            </a:r>
            <a:endParaRPr lang="nl-NL" dirty="0"/>
          </a:p>
        </p:txBody>
      </p:sp>
    </p:spTree>
    <p:extLst>
      <p:ext uri="{BB962C8B-B14F-4D97-AF65-F5344CB8AC3E}">
        <p14:creationId xmlns:p14="http://schemas.microsoft.com/office/powerpoint/2010/main" val="332328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Getal drie </a:t>
            </a:r>
            <a:endParaRPr lang="nl-NL" dirty="0"/>
          </a:p>
        </p:txBody>
      </p:sp>
      <p:sp>
        <p:nvSpPr>
          <p:cNvPr id="3" name="Tijdelijke aanduiding voor inhoud 2"/>
          <p:cNvSpPr>
            <a:spLocks noGrp="1"/>
          </p:cNvSpPr>
          <p:nvPr>
            <p:ph idx="1"/>
          </p:nvPr>
        </p:nvSpPr>
        <p:spPr/>
        <p:txBody>
          <a:bodyPr/>
          <a:lstStyle/>
          <a:p>
            <a:endParaRPr lang="nl-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586038"/>
            <a:ext cx="3816424" cy="278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96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Mystiek lichaam</a:t>
            </a:r>
            <a:endParaRPr lang="nl-NL" dirty="0"/>
          </a:p>
        </p:txBody>
      </p:sp>
      <p:sp>
        <p:nvSpPr>
          <p:cNvPr id="3" name="Tijdelijke aanduiding voor inhoud 2"/>
          <p:cNvSpPr>
            <a:spLocks noGrp="1"/>
          </p:cNvSpPr>
          <p:nvPr>
            <p:ph idx="1"/>
          </p:nvPr>
        </p:nvSpPr>
        <p:spPr/>
        <p:txBody>
          <a:bodyPr/>
          <a:lstStyle/>
          <a:p>
            <a:endParaRPr lang="nl-N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708920"/>
            <a:ext cx="2160239" cy="326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44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klassieke motieven </a:t>
            </a:r>
            <a:endParaRPr lang="nl-NL" dirty="0"/>
          </a:p>
        </p:txBody>
      </p:sp>
      <p:sp>
        <p:nvSpPr>
          <p:cNvPr id="3" name="Tijdelijke aanduiding voor inhoud 2"/>
          <p:cNvSpPr>
            <a:spLocks noGrp="1"/>
          </p:cNvSpPr>
          <p:nvPr>
            <p:ph idx="1"/>
          </p:nvPr>
        </p:nvSpPr>
        <p:spPr/>
        <p:txBody>
          <a:bodyPr>
            <a:normAutofit/>
          </a:bodyPr>
          <a:lstStyle/>
          <a:p>
            <a:r>
              <a:rPr lang="nl-NL" dirty="0" smtClean="0"/>
              <a:t>Aeneas- zoon die vader op zijn rug neemt. ( WFH- Nooit meer slapen)</a:t>
            </a:r>
            <a:r>
              <a:rPr lang="nl-NL" dirty="0"/>
              <a:t> </a:t>
            </a:r>
            <a:endParaRPr lang="nl-NL" dirty="0" smtClean="0"/>
          </a:p>
          <a:p>
            <a:r>
              <a:rPr lang="nl-NL" dirty="0" smtClean="0"/>
              <a:t>Troje </a:t>
            </a:r>
            <a:r>
              <a:rPr lang="nl-NL" dirty="0"/>
              <a:t>–( WFH </a:t>
            </a:r>
            <a:r>
              <a:rPr lang="nl-NL" dirty="0" err="1"/>
              <a:t>Homme’s</a:t>
            </a:r>
            <a:r>
              <a:rPr lang="nl-NL" dirty="0"/>
              <a:t> hoest ; H. Mulisch – Het stenen bruidsbed</a:t>
            </a:r>
            <a:r>
              <a:rPr lang="nl-NL" dirty="0" smtClean="0"/>
              <a:t>)</a:t>
            </a:r>
          </a:p>
          <a:p>
            <a:r>
              <a:rPr lang="nl-NL" dirty="0" smtClean="0"/>
              <a:t>Oedipus- Zoon die vader vermoordt/ haat  en moeder liefheeft.  (Jan Wolkers- Terug naar Oegstgeest)</a:t>
            </a:r>
          </a:p>
          <a:p>
            <a:r>
              <a:rPr lang="nl-NL" dirty="0" smtClean="0"/>
              <a:t>De Styx- Hades  De doodsrivier die leidt naar de onderwereld. ( S. Vestdijk – Ivoren wachters)</a:t>
            </a:r>
          </a:p>
          <a:p>
            <a:r>
              <a:rPr lang="nl-NL" dirty="0" smtClean="0"/>
              <a:t>Orpheus en </a:t>
            </a:r>
            <a:r>
              <a:rPr lang="nl-NL" dirty="0" err="1" smtClean="0"/>
              <a:t>Euridice</a:t>
            </a:r>
            <a:r>
              <a:rPr lang="nl-NL" dirty="0" smtClean="0"/>
              <a:t>- (</a:t>
            </a:r>
            <a:r>
              <a:rPr lang="nl-NL" dirty="0" err="1" smtClean="0"/>
              <a:t>H.Mulisch</a:t>
            </a:r>
            <a:r>
              <a:rPr lang="nl-NL" dirty="0" smtClean="0"/>
              <a:t> -Twee vrouwen, )</a:t>
            </a:r>
          </a:p>
        </p:txBody>
      </p:sp>
    </p:spTree>
    <p:extLst>
      <p:ext uri="{BB962C8B-B14F-4D97-AF65-F5344CB8AC3E}">
        <p14:creationId xmlns:p14="http://schemas.microsoft.com/office/powerpoint/2010/main" val="73526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Orpheus en </a:t>
            </a:r>
            <a:r>
              <a:rPr lang="nl-NL" dirty="0" err="1" smtClean="0"/>
              <a:t>Euridice</a:t>
            </a:r>
            <a:r>
              <a:rPr lang="nl-NL" dirty="0" smtClean="0"/>
              <a:t> </a:t>
            </a:r>
            <a:br>
              <a:rPr lang="nl-NL" dirty="0" smtClean="0"/>
            </a:br>
            <a:r>
              <a:rPr lang="nl-NL" dirty="0" smtClean="0"/>
              <a:t>en de lier</a:t>
            </a:r>
            <a:endParaRPr lang="nl-NL" dirty="0"/>
          </a:p>
        </p:txBody>
      </p:sp>
      <p:sp>
        <p:nvSpPr>
          <p:cNvPr id="3" name="Tijdelijke aanduiding voor inhoud 2"/>
          <p:cNvSpPr>
            <a:spLocks noGrp="1"/>
          </p:cNvSpPr>
          <p:nvPr>
            <p:ph idx="1"/>
          </p:nvPr>
        </p:nvSpPr>
        <p:spPr/>
        <p:txBody>
          <a:body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403" y="2348880"/>
            <a:ext cx="4713312" cy="339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50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Styx, Hades, </a:t>
            </a:r>
            <a:r>
              <a:rPr lang="nl-NL" dirty="0" err="1" smtClean="0"/>
              <a:t>Charon</a:t>
            </a:r>
            <a:endParaRPr lang="nl-N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728" y="2185035"/>
            <a:ext cx="5718544"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7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Oedipus- Vadermoord</a:t>
            </a:r>
            <a:endParaRPr lang="nl-NL" dirty="0"/>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5980880" cy="469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29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Motieven uit bekende literaire werken</a:t>
            </a:r>
            <a:endParaRPr lang="nl-NL" dirty="0"/>
          </a:p>
        </p:txBody>
      </p:sp>
      <p:sp>
        <p:nvSpPr>
          <p:cNvPr id="3" name="Tijdelijke aanduiding voor inhoud 2"/>
          <p:cNvSpPr>
            <a:spLocks noGrp="1"/>
          </p:cNvSpPr>
          <p:nvPr>
            <p:ph idx="1"/>
          </p:nvPr>
        </p:nvSpPr>
        <p:spPr/>
        <p:txBody>
          <a:bodyPr/>
          <a:lstStyle/>
          <a:p>
            <a:r>
              <a:rPr lang="nl-NL" dirty="0" err="1" smtClean="0"/>
              <a:t>Faust</a:t>
            </a:r>
            <a:r>
              <a:rPr lang="nl-NL" dirty="0" smtClean="0"/>
              <a:t> – Goethe Man verkoopt zijn ziel aan de duivel voor kennis. ( Stefan Brijs- De engelenmaker, Peter Buwalda-</a:t>
            </a:r>
            <a:r>
              <a:rPr lang="nl-NL" dirty="0" err="1" smtClean="0"/>
              <a:t>Bonita</a:t>
            </a:r>
            <a:r>
              <a:rPr lang="nl-NL" dirty="0" smtClean="0"/>
              <a:t> Avenue)</a:t>
            </a:r>
          </a:p>
          <a:p>
            <a:r>
              <a:rPr lang="nl-NL" dirty="0" err="1" smtClean="0"/>
              <a:t>Madeleines</a:t>
            </a:r>
            <a:r>
              <a:rPr lang="nl-NL" dirty="0" smtClean="0"/>
              <a:t> – Marcel Proust. Door geuren worden oude herinneringen opgeroepen – Vestdijk – Anton </a:t>
            </a:r>
            <a:r>
              <a:rPr lang="nl-NL" dirty="0" err="1" smtClean="0"/>
              <a:t>Wachtercyclus</a:t>
            </a:r>
            <a:r>
              <a:rPr lang="nl-NL" dirty="0" smtClean="0"/>
              <a:t> (de ijdele geur van koolzaad) . </a:t>
            </a:r>
          </a:p>
          <a:p>
            <a:r>
              <a:rPr lang="nl-NL" dirty="0" smtClean="0"/>
              <a:t>Tristan en Isolde ( De onmogelijke liefde -Leon de Winter- Zoeken naar </a:t>
            </a:r>
            <a:r>
              <a:rPr lang="nl-NL" dirty="0" err="1" smtClean="0"/>
              <a:t>Eileen</a:t>
            </a:r>
            <a:r>
              <a:rPr lang="nl-NL" dirty="0" smtClean="0"/>
              <a:t> W.)</a:t>
            </a:r>
          </a:p>
          <a:p>
            <a:endParaRPr lang="nl-NL" dirty="0" smtClean="0"/>
          </a:p>
          <a:p>
            <a:endParaRPr lang="nl-NL" dirty="0"/>
          </a:p>
        </p:txBody>
      </p:sp>
    </p:spTree>
    <p:extLst>
      <p:ext uri="{BB962C8B-B14F-4D97-AF65-F5344CB8AC3E}">
        <p14:creationId xmlns:p14="http://schemas.microsoft.com/office/powerpoint/2010/main" val="338134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Faust</a:t>
            </a:r>
            <a:r>
              <a:rPr lang="nl-NL" dirty="0" smtClean="0"/>
              <a:t> </a:t>
            </a:r>
            <a:endParaRPr lang="nl-NL" dirty="0"/>
          </a:p>
        </p:txBody>
      </p:sp>
      <p:sp>
        <p:nvSpPr>
          <p:cNvPr id="3" name="Tijdelijke aanduiding voor inhoud 2"/>
          <p:cNvSpPr>
            <a:spLocks noGrp="1"/>
          </p:cNvSpPr>
          <p:nvPr>
            <p:ph idx="1"/>
          </p:nvPr>
        </p:nvSpPr>
        <p:spPr/>
        <p:txBody>
          <a:bodyPr/>
          <a:lstStyle/>
          <a:p>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733" y="1988840"/>
            <a:ext cx="3290443" cy="420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53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Proust</a:t>
            </a:r>
            <a:endParaRPr lang="nl-NL" dirty="0"/>
          </a:p>
        </p:txBody>
      </p:sp>
      <p:sp>
        <p:nvSpPr>
          <p:cNvPr id="3" name="Tijdelijke aanduiding voor inhoud 2"/>
          <p:cNvSpPr>
            <a:spLocks noGrp="1"/>
          </p:cNvSpPr>
          <p:nvPr>
            <p:ph idx="1"/>
          </p:nvPr>
        </p:nvSpPr>
        <p:spPr/>
        <p:txBody>
          <a:bodyPr/>
          <a:lstStyle/>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132856"/>
            <a:ext cx="3096344" cy="385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90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Tristan en Isolde</a:t>
            </a:r>
            <a:endParaRPr lang="nl-NL" dirty="0"/>
          </a:p>
        </p:txBody>
      </p:sp>
      <p:sp>
        <p:nvSpPr>
          <p:cNvPr id="3" name="Tijdelijke aanduiding voor inhoud 2"/>
          <p:cNvSpPr>
            <a:spLocks noGrp="1"/>
          </p:cNvSpPr>
          <p:nvPr>
            <p:ph idx="1"/>
          </p:nvPr>
        </p:nvSpPr>
        <p:spPr/>
        <p:txBody>
          <a:bodyPr/>
          <a:lstStyle/>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370107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02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Algemeen gebruik van motief</a:t>
            </a:r>
            <a:endParaRPr lang="nl-NL" dirty="0"/>
          </a:p>
        </p:txBody>
      </p:sp>
      <p:sp>
        <p:nvSpPr>
          <p:cNvPr id="3" name="Tijdelijke aanduiding voor inhoud 2"/>
          <p:cNvSpPr>
            <a:spLocks noGrp="1"/>
          </p:cNvSpPr>
          <p:nvPr>
            <p:ph idx="1"/>
          </p:nvPr>
        </p:nvSpPr>
        <p:spPr/>
        <p:txBody>
          <a:bodyPr>
            <a:normAutofit/>
          </a:bodyPr>
          <a:lstStyle/>
          <a:p>
            <a:r>
              <a:rPr lang="nl-NL" sz="3200" dirty="0" smtClean="0">
                <a:solidFill>
                  <a:schemeClr val="tx1"/>
                </a:solidFill>
                <a:latin typeface="Arial" panose="020B0604020202020204" pitchFamily="34" charset="0"/>
                <a:cs typeface="Arial" panose="020B0604020202020204" pitchFamily="34" charset="0"/>
              </a:rPr>
              <a:t>Het motief wijst op een onderwerp </a:t>
            </a:r>
            <a:r>
              <a:rPr lang="nl-NL" sz="3200" dirty="0">
                <a:solidFill>
                  <a:schemeClr val="tx1"/>
                </a:solidFill>
                <a:latin typeface="Arial" panose="020B0604020202020204" pitchFamily="34" charset="0"/>
                <a:cs typeface="Arial" panose="020B0604020202020204" pitchFamily="34" charset="0"/>
              </a:rPr>
              <a:t>dat in verscheidene </a:t>
            </a:r>
            <a:r>
              <a:rPr lang="nl-NL" sz="3200" dirty="0" smtClean="0">
                <a:solidFill>
                  <a:schemeClr val="tx1"/>
                </a:solidFill>
                <a:latin typeface="Arial" panose="020B0604020202020204" pitchFamily="34" charset="0"/>
                <a:cs typeface="Arial" panose="020B0604020202020204" pitchFamily="34" charset="0"/>
              </a:rPr>
              <a:t>kunstwerken,  </a:t>
            </a:r>
            <a:r>
              <a:rPr lang="nl-NL" sz="3200" dirty="0">
                <a:solidFill>
                  <a:schemeClr val="tx1"/>
                </a:solidFill>
                <a:latin typeface="Arial" panose="020B0604020202020204" pitchFamily="34" charset="0"/>
                <a:cs typeface="Arial" panose="020B0604020202020204" pitchFamily="34" charset="0"/>
              </a:rPr>
              <a:t>vaak uit heel verschillende tijden, wordt behandeld. Voorbeelden zijn het </a:t>
            </a:r>
            <a:r>
              <a:rPr lang="nl-NL" sz="3200" dirty="0" smtClean="0">
                <a:solidFill>
                  <a:schemeClr val="tx1"/>
                </a:solidFill>
                <a:latin typeface="Arial" panose="020B0604020202020204" pitchFamily="34" charset="0"/>
                <a:cs typeface="Arial" panose="020B0604020202020204" pitchFamily="34" charset="0"/>
              </a:rPr>
              <a:t>dubbelgangersmotief, </a:t>
            </a:r>
            <a:r>
              <a:rPr lang="nl-NL" sz="3200" dirty="0">
                <a:solidFill>
                  <a:schemeClr val="tx1"/>
                </a:solidFill>
                <a:latin typeface="Arial" panose="020B0604020202020204" pitchFamily="34" charset="0"/>
                <a:cs typeface="Arial" panose="020B0604020202020204" pitchFamily="34" charset="0"/>
              </a:rPr>
              <a:t>het motief van </a:t>
            </a:r>
            <a:r>
              <a:rPr lang="nl-NL" sz="3200" dirty="0" smtClean="0">
                <a:solidFill>
                  <a:schemeClr val="tx1"/>
                </a:solidFill>
                <a:latin typeface="Arial" panose="020B0604020202020204" pitchFamily="34" charset="0"/>
                <a:cs typeface="Arial" panose="020B0604020202020204" pitchFamily="34" charset="0"/>
              </a:rPr>
              <a:t>het </a:t>
            </a:r>
            <a:r>
              <a:rPr lang="nl-NL" sz="3200" dirty="0">
                <a:solidFill>
                  <a:schemeClr val="tx1"/>
                </a:solidFill>
                <a:latin typeface="Arial" panose="020B0604020202020204" pitchFamily="34" charset="0"/>
                <a:cs typeface="Arial" panose="020B0604020202020204" pitchFamily="34" charset="0"/>
              </a:rPr>
              <a:t>onbewoonde </a:t>
            </a:r>
            <a:r>
              <a:rPr lang="nl-NL" sz="3200" dirty="0" smtClean="0">
                <a:solidFill>
                  <a:schemeClr val="tx1"/>
                </a:solidFill>
                <a:latin typeface="Arial" panose="020B0604020202020204" pitchFamily="34" charset="0"/>
                <a:cs typeface="Arial" panose="020B0604020202020204" pitchFamily="34" charset="0"/>
              </a:rPr>
              <a:t>eiland en het paradijsmotief.</a:t>
            </a:r>
          </a:p>
          <a:p>
            <a:endParaRPr lang="nl-NL" sz="2800" dirty="0"/>
          </a:p>
          <a:p>
            <a:pPr marL="0" indent="0">
              <a:buNone/>
            </a:pPr>
            <a:endParaRPr lang="nl-NL" dirty="0"/>
          </a:p>
        </p:txBody>
      </p:sp>
    </p:spTree>
    <p:extLst>
      <p:ext uri="{BB962C8B-B14F-4D97-AF65-F5344CB8AC3E}">
        <p14:creationId xmlns:p14="http://schemas.microsoft.com/office/powerpoint/2010/main" val="2680705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Abstracte motieven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Een abstract motief geeft de waarde of onwaarde aan die door het concrete motief wordt geïllustreerd. </a:t>
            </a:r>
            <a:r>
              <a:rPr lang="nl-NL" b="1" dirty="0" smtClean="0"/>
              <a:t>Vaak moet het door de lezer worden geformuleerd</a:t>
            </a:r>
            <a:r>
              <a:rPr lang="nl-NL" b="1" dirty="0" smtClean="0"/>
              <a:t>. Het wordt ook thema genoemd. </a:t>
            </a:r>
            <a:endParaRPr lang="nl-NL" b="1" dirty="0" smtClean="0"/>
          </a:p>
          <a:p>
            <a:r>
              <a:rPr lang="nl-NL" dirty="0" smtClean="0"/>
              <a:t>Vergeten- </a:t>
            </a:r>
            <a:r>
              <a:rPr lang="nl-NL" dirty="0" err="1" smtClean="0"/>
              <a:t>J.Bernlef</a:t>
            </a:r>
            <a:r>
              <a:rPr lang="nl-NL" dirty="0" smtClean="0"/>
              <a:t>- Hersenschimmen</a:t>
            </a:r>
          </a:p>
          <a:p>
            <a:r>
              <a:rPr lang="nl-NL" dirty="0" smtClean="0"/>
              <a:t>Chaos van de wereld –W.F. Hermans – div., bijv. Het behouden huis </a:t>
            </a:r>
          </a:p>
          <a:p>
            <a:r>
              <a:rPr lang="nl-NL" dirty="0" smtClean="0"/>
              <a:t>Zinloosheid </a:t>
            </a:r>
            <a:r>
              <a:rPr lang="nl-NL" dirty="0" smtClean="0"/>
              <a:t>van de oorlog (</a:t>
            </a:r>
            <a:r>
              <a:rPr lang="nl-NL" dirty="0" err="1" smtClean="0"/>
              <a:t>H.Mulisch</a:t>
            </a:r>
            <a:r>
              <a:rPr lang="nl-NL" dirty="0" smtClean="0"/>
              <a:t>- Het stenen bruidsbed)</a:t>
            </a:r>
          </a:p>
          <a:p>
            <a:r>
              <a:rPr lang="nl-NL" dirty="0" smtClean="0"/>
              <a:t>Isolement van de mens ( H. Claus- De </a:t>
            </a:r>
            <a:r>
              <a:rPr lang="nl-NL" dirty="0" err="1" smtClean="0"/>
              <a:t>Metsiers</a:t>
            </a:r>
            <a:r>
              <a:rPr lang="nl-NL" dirty="0" smtClean="0"/>
              <a:t>)</a:t>
            </a:r>
          </a:p>
          <a:p>
            <a:endParaRPr lang="nl-NL" dirty="0" smtClean="0"/>
          </a:p>
          <a:p>
            <a:endParaRPr lang="nl-NL" dirty="0" smtClean="0"/>
          </a:p>
          <a:p>
            <a:endParaRPr lang="nl-NL" dirty="0"/>
          </a:p>
        </p:txBody>
      </p:sp>
    </p:spTree>
    <p:extLst>
      <p:ext uri="{BB962C8B-B14F-4D97-AF65-F5344CB8AC3E}">
        <p14:creationId xmlns:p14="http://schemas.microsoft.com/office/powerpoint/2010/main" val="304737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Zinloosheid van de oorlog </a:t>
            </a:r>
            <a:endParaRPr lang="nl-NL" dirty="0"/>
          </a:p>
        </p:txBody>
      </p:sp>
      <p:sp>
        <p:nvSpPr>
          <p:cNvPr id="3" name="Tijdelijke aanduiding voor inhoud 2"/>
          <p:cNvSpPr>
            <a:spLocks noGrp="1"/>
          </p:cNvSpPr>
          <p:nvPr>
            <p:ph idx="1"/>
          </p:nvPr>
        </p:nvSpPr>
        <p:spPr/>
        <p:txBody>
          <a:bodyPr/>
          <a:lstStyle/>
          <a:p>
            <a:endParaRPr lang="nl-N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88840"/>
            <a:ext cx="3533775" cy="453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47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280" y="188641"/>
            <a:ext cx="8041440" cy="1224135"/>
          </a:xfrm>
        </p:spPr>
        <p:txBody>
          <a:bodyPr/>
          <a:lstStyle/>
          <a:p>
            <a:r>
              <a:rPr lang="nl-NL" dirty="0" smtClean="0"/>
              <a:t>Sluitmotief</a:t>
            </a:r>
            <a:endParaRPr lang="nl-NL" dirty="0"/>
          </a:p>
        </p:txBody>
      </p:sp>
      <p:sp>
        <p:nvSpPr>
          <p:cNvPr id="3" name="Tijdelijke aanduiding voor inhoud 2"/>
          <p:cNvSpPr>
            <a:spLocks noGrp="1"/>
          </p:cNvSpPr>
          <p:nvPr>
            <p:ph idx="1"/>
          </p:nvPr>
        </p:nvSpPr>
        <p:spPr>
          <a:xfrm>
            <a:off x="838200" y="1340768"/>
            <a:ext cx="4093840" cy="4648957"/>
          </a:xfrm>
        </p:spPr>
        <p:txBody>
          <a:bodyPr>
            <a:normAutofit fontScale="92500"/>
          </a:bodyPr>
          <a:lstStyle/>
          <a:p>
            <a:r>
              <a:rPr lang="nl-NL" dirty="0" smtClean="0"/>
              <a:t>Het thema of de grondgedachte van een verhaal wordt dan het sluitmotief genoemd. Het brengt de belangrijkste abstracte motieven bij elkaar. </a:t>
            </a:r>
          </a:p>
          <a:p>
            <a:r>
              <a:rPr lang="nl-NL" dirty="0" smtClean="0"/>
              <a:t>In Nooit meer slapen van Hermans komt door het Aeneasmotief, het motief van invaliditeit/blind zijn, en het fotografiemotief  de lezer tot het inzicht dat een mens zijn doel niet kan bereiken.</a:t>
            </a:r>
            <a:endParaRPr lang="nl-NL"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99711"/>
            <a:ext cx="3000945" cy="433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21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Dubbelgangersmotief</a:t>
            </a:r>
            <a:endParaRPr lang="nl-NL" dirty="0"/>
          </a:p>
        </p:txBody>
      </p:sp>
      <p:sp>
        <p:nvSpPr>
          <p:cNvPr id="3" name="Tijdelijke aanduiding voor inhoud 2"/>
          <p:cNvSpPr>
            <a:spLocks noGrp="1"/>
          </p:cNvSpPr>
          <p:nvPr>
            <p:ph idx="1"/>
          </p:nvPr>
        </p:nvSpPr>
        <p:spPr/>
        <p:txBody>
          <a:bodyPr/>
          <a:lstStyle/>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2592288" cy="408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Onbewoonde eiland</a:t>
            </a:r>
            <a:endParaRPr lang="nl-NL" dirty="0"/>
          </a:p>
        </p:txBody>
      </p:sp>
      <p:sp>
        <p:nvSpPr>
          <p:cNvPr id="3" name="Tijdelijke aanduiding voor inhoud 2"/>
          <p:cNvSpPr>
            <a:spLocks noGrp="1"/>
          </p:cNvSpPr>
          <p:nvPr>
            <p:ph idx="1"/>
          </p:nvPr>
        </p:nvSpPr>
        <p:spPr/>
        <p:txBody>
          <a:bodyPr/>
          <a:lstStyle/>
          <a:p>
            <a:r>
              <a:rPr lang="nl-NL" dirty="0" smtClean="0"/>
              <a:t>Robinsonade</a:t>
            </a:r>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209800"/>
            <a:ext cx="2346176" cy="375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28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Paradijs</a:t>
            </a:r>
            <a:endParaRPr lang="nl-NL" dirty="0"/>
          </a:p>
        </p:txBody>
      </p:sp>
      <p:sp>
        <p:nvSpPr>
          <p:cNvPr id="3" name="Tijdelijke aanduiding voor inhoud 2"/>
          <p:cNvSpPr>
            <a:spLocks noGrp="1"/>
          </p:cNvSpPr>
          <p:nvPr>
            <p:ph idx="1"/>
          </p:nvPr>
        </p:nvSpPr>
        <p:spPr/>
        <p:txBody>
          <a:bodyPr/>
          <a:lstStyle/>
          <a:p>
            <a:r>
              <a:rPr lang="nl-NL" dirty="0" smtClean="0"/>
              <a:t>Hof van Eden</a:t>
            </a:r>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24124"/>
            <a:ext cx="4291162" cy="306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Term motief in engere zin </a:t>
            </a:r>
            <a:endParaRPr lang="nl-NL" dirty="0"/>
          </a:p>
        </p:txBody>
      </p:sp>
      <p:sp>
        <p:nvSpPr>
          <p:cNvPr id="3" name="Tijdelijke aanduiding voor inhoud 2"/>
          <p:cNvSpPr>
            <a:spLocks noGrp="1"/>
          </p:cNvSpPr>
          <p:nvPr>
            <p:ph idx="1"/>
          </p:nvPr>
        </p:nvSpPr>
        <p:spPr/>
        <p:txBody>
          <a:bodyPr>
            <a:normAutofit/>
          </a:bodyPr>
          <a:lstStyle/>
          <a:p>
            <a:r>
              <a:rPr lang="nl-NL" dirty="0" smtClean="0"/>
              <a:t>In enge zin is motief een term uit de </a:t>
            </a:r>
            <a:r>
              <a:rPr lang="nl-NL" dirty="0" smtClean="0">
                <a:hlinkClick r:id="rId2" tooltip="Verhaalanalyse"/>
              </a:rPr>
              <a:t>verhaalanalyse</a:t>
            </a:r>
            <a:r>
              <a:rPr lang="nl-NL" dirty="0" smtClean="0"/>
              <a:t>. Het gaat daarbij om een gegeven (voorwerp, verschijnsel, gebeurtenis) dat meerdere malen in een verhaal terugkeert en een meer dan gewone (symbolische) betekenis heeft, ook bekend als leidmotief. In die zin onderscheidt men concrete en abstracte motieven.</a:t>
            </a:r>
          </a:p>
          <a:p>
            <a:endParaRPr lang="nl-NL" dirty="0" smtClean="0"/>
          </a:p>
          <a:p>
            <a:endParaRPr lang="nl-NL" dirty="0"/>
          </a:p>
        </p:txBody>
      </p:sp>
    </p:spTree>
    <p:extLst>
      <p:ext uri="{BB962C8B-B14F-4D97-AF65-F5344CB8AC3E}">
        <p14:creationId xmlns:p14="http://schemas.microsoft.com/office/powerpoint/2010/main" val="191603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motieven </a:t>
            </a:r>
            <a:endParaRPr lang="nl-NL" dirty="0"/>
          </a:p>
        </p:txBody>
      </p:sp>
      <p:sp>
        <p:nvSpPr>
          <p:cNvPr id="3" name="Tijdelijke aanduiding voor inhoud 2"/>
          <p:cNvSpPr>
            <a:spLocks noGrp="1"/>
          </p:cNvSpPr>
          <p:nvPr>
            <p:ph idx="1"/>
          </p:nvPr>
        </p:nvSpPr>
        <p:spPr/>
        <p:txBody>
          <a:bodyPr>
            <a:normAutofit/>
          </a:bodyPr>
          <a:lstStyle/>
          <a:p>
            <a:r>
              <a:rPr lang="nl-NL" dirty="0" smtClean="0"/>
              <a:t>Een concreet motief komt aan de oppervlakte van het verhaal voor.</a:t>
            </a:r>
          </a:p>
          <a:p>
            <a:r>
              <a:rPr lang="nl-NL" dirty="0" smtClean="0"/>
              <a:t>Toegepast op '</a:t>
            </a:r>
            <a:r>
              <a:rPr lang="nl-NL" dirty="0" err="1" smtClean="0"/>
              <a:t>Saidjah</a:t>
            </a:r>
            <a:r>
              <a:rPr lang="nl-NL" dirty="0" smtClean="0"/>
              <a:t> en Adinda' van </a:t>
            </a:r>
            <a:r>
              <a:rPr lang="nl-NL" dirty="0" smtClean="0">
                <a:hlinkClick r:id="rId3" tooltip="Eduard Douwes Dekker"/>
              </a:rPr>
              <a:t>Multatuli</a:t>
            </a:r>
            <a:r>
              <a:rPr lang="nl-NL" dirty="0" smtClean="0"/>
              <a:t>: de kerven in het rijstblok (concreet, herhaaldelijk vermeld) staan voor de trouw van Adinda, de buffelroof voor het onrecht in de kolonie.) </a:t>
            </a:r>
          </a:p>
          <a:p>
            <a:endParaRPr lang="nl-NL" dirty="0"/>
          </a:p>
        </p:txBody>
      </p:sp>
    </p:spTree>
    <p:extLst>
      <p:ext uri="{BB962C8B-B14F-4D97-AF65-F5344CB8AC3E}">
        <p14:creationId xmlns:p14="http://schemas.microsoft.com/office/powerpoint/2010/main" val="174053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concrete motieven in de literatuur</a:t>
            </a:r>
            <a:endParaRPr lang="nl-NL" dirty="0"/>
          </a:p>
        </p:txBody>
      </p:sp>
      <p:sp>
        <p:nvSpPr>
          <p:cNvPr id="3" name="Tijdelijke aanduiding voor inhoud 2"/>
          <p:cNvSpPr>
            <a:spLocks noGrp="1"/>
          </p:cNvSpPr>
          <p:nvPr>
            <p:ph idx="1"/>
          </p:nvPr>
        </p:nvSpPr>
        <p:spPr>
          <a:xfrm>
            <a:off x="838200" y="2038388"/>
            <a:ext cx="4813920" cy="3951337"/>
          </a:xfrm>
        </p:spPr>
        <p:txBody>
          <a:bodyPr>
            <a:normAutofit fontScale="62500" lnSpcReduction="20000"/>
          </a:bodyPr>
          <a:lstStyle/>
          <a:p>
            <a:r>
              <a:rPr lang="nl-NL" dirty="0" smtClean="0"/>
              <a:t>Oester- geslotenheid </a:t>
            </a:r>
          </a:p>
          <a:p>
            <a:r>
              <a:rPr lang="nl-NL" dirty="0" smtClean="0"/>
              <a:t>(Oesters – </a:t>
            </a:r>
            <a:r>
              <a:rPr lang="nl-NL" dirty="0" err="1" smtClean="0"/>
              <a:t>Rasha</a:t>
            </a:r>
            <a:r>
              <a:rPr lang="nl-NL" dirty="0" smtClean="0"/>
              <a:t> Peper, </a:t>
            </a:r>
          </a:p>
          <a:p>
            <a:r>
              <a:rPr lang="nl-NL" dirty="0"/>
              <a:t>(</a:t>
            </a:r>
            <a:r>
              <a:rPr lang="nl-NL" dirty="0" smtClean="0"/>
              <a:t>De oesters van Nam Kee- Kees van Beijnum)</a:t>
            </a:r>
          </a:p>
          <a:p>
            <a:endParaRPr lang="nl-NL" dirty="0" smtClean="0"/>
          </a:p>
          <a:p>
            <a:endParaRPr lang="nl-NL" dirty="0"/>
          </a:p>
          <a:p>
            <a:r>
              <a:rPr lang="nl-NL" dirty="0" smtClean="0"/>
              <a:t>Stenen- eeuwigheid (Harry Mulisch -  De aanslag)</a:t>
            </a:r>
          </a:p>
          <a:p>
            <a:r>
              <a:rPr lang="nl-NL" dirty="0" smtClean="0"/>
              <a:t>Sneeuw- vergeten ( Bernlef- Sneeuw, Hersenschimmen)</a:t>
            </a:r>
          </a:p>
          <a:p>
            <a:endParaRPr lang="nl-NL" dirty="0" smtClean="0"/>
          </a:p>
          <a:p>
            <a:r>
              <a:rPr lang="nl-NL" dirty="0" smtClean="0"/>
              <a:t>Water- dood  ( Jan Wolkers – een roos van vlees, Margriet de Moor- De schilder en het meisje)</a:t>
            </a:r>
          </a:p>
          <a:p>
            <a:r>
              <a:rPr lang="nl-NL" dirty="0" smtClean="0"/>
              <a:t>Ring:  trouw Oorringen- doodsoffer ( H. </a:t>
            </a:r>
            <a:r>
              <a:rPr lang="nl-NL" dirty="0" err="1" smtClean="0"/>
              <a:t>Heijermans</a:t>
            </a:r>
            <a:r>
              <a:rPr lang="nl-NL" dirty="0" smtClean="0"/>
              <a:t>- Op hoop van </a:t>
            </a:r>
            <a:r>
              <a:rPr lang="nl-NL" dirty="0" smtClean="0"/>
              <a:t>zegen) Maar de zegelring van W.F. Hermans brengt ongeluk in het gelijknamige werk.</a:t>
            </a:r>
            <a:endParaRPr lang="nl-NL" dirty="0" smtClean="0"/>
          </a:p>
          <a:p>
            <a:r>
              <a:rPr lang="nl-NL" dirty="0" smtClean="0"/>
              <a:t>Fotografie- </a:t>
            </a:r>
            <a:r>
              <a:rPr lang="nl-NL" dirty="0" smtClean="0"/>
              <a:t>vastleggen, beheersing </a:t>
            </a:r>
            <a:r>
              <a:rPr lang="nl-NL" dirty="0" smtClean="0"/>
              <a:t>van het leven ( W.F. Hermans)</a:t>
            </a:r>
          </a:p>
          <a:p>
            <a:r>
              <a:rPr lang="nl-NL" dirty="0" smtClean="0"/>
              <a:t>Zon en maan- verstand en gevoel, leven en dood ( Bordewijk -Karakter, S. Vestdijk -De koperen tuin) </a:t>
            </a:r>
          </a:p>
          <a:p>
            <a:endParaRPr lang="nl-NL" dirty="0" smtClean="0"/>
          </a:p>
          <a:p>
            <a:endParaRPr lang="nl-NL" dirty="0" smtClean="0"/>
          </a:p>
          <a:p>
            <a:endParaRPr lang="nl-N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262" y="1708821"/>
            <a:ext cx="14278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443" y="4149080"/>
            <a:ext cx="1450670" cy="216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8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Bijbelse motieven</a:t>
            </a:r>
            <a:endParaRPr lang="nl-NL" dirty="0"/>
          </a:p>
        </p:txBody>
      </p:sp>
      <p:sp>
        <p:nvSpPr>
          <p:cNvPr id="3" name="Tijdelijke aanduiding voor inhoud 2"/>
          <p:cNvSpPr>
            <a:spLocks noGrp="1"/>
          </p:cNvSpPr>
          <p:nvPr>
            <p:ph idx="1"/>
          </p:nvPr>
        </p:nvSpPr>
        <p:spPr/>
        <p:txBody>
          <a:bodyPr/>
          <a:lstStyle/>
          <a:p>
            <a:r>
              <a:rPr lang="nl-NL" dirty="0" smtClean="0"/>
              <a:t>Getal drie: goddelijke drie-eenheid ( De engelenmaker)</a:t>
            </a:r>
          </a:p>
          <a:p>
            <a:endParaRPr lang="nl-NL" dirty="0" smtClean="0"/>
          </a:p>
          <a:p>
            <a:r>
              <a:rPr lang="nl-NL" dirty="0" smtClean="0"/>
              <a:t>Het kruis- Maria ,Christus (dood)(Frans Kellendonk- Mystiek lichaam)</a:t>
            </a:r>
          </a:p>
          <a:p>
            <a:r>
              <a:rPr lang="nl-NL" dirty="0" smtClean="0"/>
              <a:t>Hof van Eden- paradijselijke situatie ( Helga Ruebsamen- Het lied van schijn en wezen)</a:t>
            </a:r>
          </a:p>
          <a:p>
            <a:r>
              <a:rPr lang="nl-NL" dirty="0" smtClean="0"/>
              <a:t>De duivel- </a:t>
            </a:r>
            <a:r>
              <a:rPr lang="nl-NL" dirty="0" err="1" smtClean="0"/>
              <a:t>Doeschka</a:t>
            </a:r>
            <a:r>
              <a:rPr lang="nl-NL" dirty="0" smtClean="0"/>
              <a:t> Meijsing- Robinson </a:t>
            </a:r>
          </a:p>
          <a:p>
            <a:endParaRPr lang="nl-NL" dirty="0" smtClean="0"/>
          </a:p>
          <a:p>
            <a:endParaRPr lang="nl-NL" dirty="0"/>
          </a:p>
        </p:txBody>
      </p:sp>
    </p:spTree>
    <p:extLst>
      <p:ext uri="{BB962C8B-B14F-4D97-AF65-F5344CB8AC3E}">
        <p14:creationId xmlns:p14="http://schemas.microsoft.com/office/powerpoint/2010/main" val="2387337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TC101790492[[fn=Schetsboek]]</Template>
  <TotalTime>162</TotalTime>
  <Words>778</Words>
  <Application>Microsoft Office PowerPoint</Application>
  <PresentationFormat>Diavoorstelling (4:3)</PresentationFormat>
  <Paragraphs>67</Paragraphs>
  <Slides>22</Slides>
  <Notes>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Sketchbook</vt:lpstr>
      <vt:lpstr>Motieven in de literatuur</vt:lpstr>
      <vt:lpstr>Algemeen gebruik van motief</vt:lpstr>
      <vt:lpstr>Dubbelgangersmotief</vt:lpstr>
      <vt:lpstr>Onbewoonde eiland</vt:lpstr>
      <vt:lpstr>Paradijs</vt:lpstr>
      <vt:lpstr>Term motief in engere zin </vt:lpstr>
      <vt:lpstr>Concrete motieven </vt:lpstr>
      <vt:lpstr>Voorbeelden van concrete motieven in de literatuur</vt:lpstr>
      <vt:lpstr>Voorbeelden van Bijbelse motieven</vt:lpstr>
      <vt:lpstr>Getal drie </vt:lpstr>
      <vt:lpstr>Mystiek lichaam</vt:lpstr>
      <vt:lpstr>Voorbeelden van klassieke motieven </vt:lpstr>
      <vt:lpstr>Orpheus en Euridice  en de lier</vt:lpstr>
      <vt:lpstr>Styx, Hades, Charon</vt:lpstr>
      <vt:lpstr>Oedipus- Vadermoord</vt:lpstr>
      <vt:lpstr>Motieven uit bekende literaire werken</vt:lpstr>
      <vt:lpstr>Faust </vt:lpstr>
      <vt:lpstr>Proust</vt:lpstr>
      <vt:lpstr>Tristan en Isolde</vt:lpstr>
      <vt:lpstr>Abstracte motieven </vt:lpstr>
      <vt:lpstr>Zinloosheid van de oorlog </vt:lpstr>
      <vt:lpstr>Sluitmotief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Motieven in de literatuur</dc:title>
  <dc:creator>flexus</dc:creator>
  <cp:lastModifiedBy>Wim</cp:lastModifiedBy>
  <cp:revision>18</cp:revision>
  <dcterms:created xsi:type="dcterms:W3CDTF">2014-02-19T16:17:40Z</dcterms:created>
  <dcterms:modified xsi:type="dcterms:W3CDTF">2016-03-01T08:07:46Z</dcterms:modified>
</cp:coreProperties>
</file>