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0F0B3-1258-4536-8318-5C0FAD0369A3}" type="datetimeFigureOut">
              <a:rPr lang="nl-NL" smtClean="0"/>
              <a:t>2-6-2015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2BEF9-F3A5-456A-BCB1-0F2BF87668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362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Suckenie</a:t>
            </a:r>
            <a:r>
              <a:rPr lang="nl-NL" dirty="0" smtClean="0"/>
              <a:t>= kleed zonder mouwen (</a:t>
            </a:r>
            <a:r>
              <a:rPr lang="nl-NL" dirty="0" err="1" smtClean="0"/>
              <a:t>mnl</a:t>
            </a:r>
            <a:r>
              <a:rPr lang="nl-NL" dirty="0" smtClean="0"/>
              <a:t>.)</a:t>
            </a:r>
          </a:p>
          <a:p>
            <a:r>
              <a:rPr lang="nl-NL" dirty="0" err="1" smtClean="0"/>
              <a:t>Kapothoed</a:t>
            </a:r>
            <a:r>
              <a:rPr lang="nl-NL" dirty="0" smtClean="0"/>
              <a:t> = vrouwenhoofddeksel</a:t>
            </a:r>
          </a:p>
          <a:p>
            <a:r>
              <a:rPr lang="nl-NL" dirty="0" smtClean="0"/>
              <a:t>Hartwater= maagzuur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2BEF9-F3A5-456A-BCB1-0F2BF876688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4479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27BA-AD90-4B71-93A8-9ECD0F70AD24}" type="datetimeFigureOut">
              <a:rPr lang="nl-NL" smtClean="0"/>
              <a:t>2-6-2015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453F-F7FD-45BE-8866-7DDEDD1D843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27BA-AD90-4B71-93A8-9ECD0F70AD24}" type="datetimeFigureOut">
              <a:rPr lang="nl-NL" smtClean="0"/>
              <a:t>2-6-2015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453F-F7FD-45BE-8866-7DDEDD1D843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27BA-AD90-4B71-93A8-9ECD0F70AD24}" type="datetimeFigureOut">
              <a:rPr lang="nl-NL" smtClean="0"/>
              <a:t>2-6-2015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453F-F7FD-45BE-8866-7DDEDD1D843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27BA-AD90-4B71-93A8-9ECD0F70AD24}" type="datetimeFigureOut">
              <a:rPr lang="nl-NL" smtClean="0"/>
              <a:t>2-6-2015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453F-F7FD-45BE-8866-7DDEDD1D843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27BA-AD90-4B71-93A8-9ECD0F70AD24}" type="datetimeFigureOut">
              <a:rPr lang="nl-NL" smtClean="0"/>
              <a:t>2-6-2015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453F-F7FD-45BE-8866-7DDEDD1D843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27BA-AD90-4B71-93A8-9ECD0F70AD24}" type="datetimeFigureOut">
              <a:rPr lang="nl-NL" smtClean="0"/>
              <a:t>2-6-2015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453F-F7FD-45BE-8866-7DDEDD1D843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27BA-AD90-4B71-93A8-9ECD0F70AD24}" type="datetimeFigureOut">
              <a:rPr lang="nl-NL" smtClean="0"/>
              <a:t>2-6-2015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453F-F7FD-45BE-8866-7DDEDD1D843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27BA-AD90-4B71-93A8-9ECD0F70AD24}" type="datetimeFigureOut">
              <a:rPr lang="nl-NL" smtClean="0"/>
              <a:t>2-6-2015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453F-F7FD-45BE-8866-7DDEDD1D843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27BA-AD90-4B71-93A8-9ECD0F70AD24}" type="datetimeFigureOut">
              <a:rPr lang="nl-NL" smtClean="0"/>
              <a:t>2-6-2015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453F-F7FD-45BE-8866-7DDEDD1D843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27BA-AD90-4B71-93A8-9ECD0F70AD24}" type="datetimeFigureOut">
              <a:rPr lang="nl-NL" smtClean="0"/>
              <a:t>2-6-2015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453F-F7FD-45BE-8866-7DDEDD1D843A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27BA-AD90-4B71-93A8-9ECD0F70AD24}" type="datetimeFigureOut">
              <a:rPr lang="nl-NL" smtClean="0"/>
              <a:t>2-6-2015</a:t>
            </a:fld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7A453F-F7FD-45BE-8866-7DDEDD1D843A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17A453F-F7FD-45BE-8866-7DDEDD1D843A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F4127BA-AD90-4B71-93A8-9ECD0F70AD24}" type="datetimeFigureOut">
              <a:rPr lang="nl-NL" smtClean="0"/>
              <a:t>2-6-2015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Het Nederlands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Ontstaan, standaardtaal, verandering, streektaal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398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Verzet tegen leenwoorden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NL" dirty="0" smtClean="0"/>
              <a:t>De Stichting </a:t>
            </a:r>
            <a:r>
              <a:rPr lang="nl-NL" dirty="0"/>
              <a:t>Nederlands, het </a:t>
            </a:r>
            <a:r>
              <a:rPr lang="nl-NL" dirty="0" err="1"/>
              <a:t>Ampzing</a:t>
            </a:r>
            <a:r>
              <a:rPr lang="nl-NL" dirty="0"/>
              <a:t> </a:t>
            </a:r>
            <a:r>
              <a:rPr lang="nl-NL" dirty="0" smtClean="0"/>
              <a:t>Genootschap en Stichting   Taalverdediging hebben </a:t>
            </a:r>
            <a:r>
              <a:rPr lang="nl-NL" dirty="0"/>
              <a:t>één </a:t>
            </a:r>
            <a:r>
              <a:rPr lang="nl-NL" dirty="0" smtClean="0"/>
              <a:t>gemeenschappelijke vijand</a:t>
            </a:r>
            <a:r>
              <a:rPr lang="nl-NL" dirty="0"/>
              <a:t>:</a:t>
            </a:r>
          </a:p>
          <a:p>
            <a:r>
              <a:rPr lang="nl-NL" dirty="0"/>
              <a:t>het oprukkende Engels. </a:t>
            </a:r>
            <a:endParaRPr lang="nl-NL" dirty="0" smtClean="0"/>
          </a:p>
          <a:p>
            <a:r>
              <a:rPr lang="nl-NL" dirty="0" smtClean="0"/>
              <a:t>Ze strijden op allerlei manieren ertegen, bijv. door alternatieven aan te bieden. </a:t>
            </a:r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Heeft dit zin?</a:t>
            </a:r>
            <a:endParaRPr lang="nl-NL" dirty="0"/>
          </a:p>
        </p:txBody>
      </p:sp>
      <p:pic>
        <p:nvPicPr>
          <p:cNvPr id="1028" name="Picture 4" descr="C:\Users\Wim\Pictures\f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2180189" cy="302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790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Alternatieven voor Engelse leenwoorden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b="1" i="1" dirty="0" err="1"/>
              <a:t>cruisecontrol</a:t>
            </a:r>
            <a:r>
              <a:rPr lang="nl-NL" b="1" i="1" dirty="0"/>
              <a:t> </a:t>
            </a:r>
            <a:r>
              <a:rPr lang="nl-NL" dirty="0"/>
              <a:t>SN </a:t>
            </a:r>
            <a:r>
              <a:rPr lang="nl-NL" i="1" dirty="0"/>
              <a:t>(automatische) snelheidsregeling</a:t>
            </a:r>
            <a:r>
              <a:rPr lang="nl-NL" dirty="0"/>
              <a:t>, </a:t>
            </a:r>
            <a:r>
              <a:rPr lang="nl-NL" i="1" dirty="0"/>
              <a:t>tempomaat</a:t>
            </a:r>
          </a:p>
          <a:p>
            <a:r>
              <a:rPr lang="nl-NL" dirty="0"/>
              <a:t>TV </a:t>
            </a:r>
            <a:r>
              <a:rPr lang="nl-NL" i="1" dirty="0"/>
              <a:t>snelheidsregelaar</a:t>
            </a:r>
          </a:p>
          <a:p>
            <a:r>
              <a:rPr lang="nl-NL" dirty="0"/>
              <a:t>BL </a:t>
            </a:r>
            <a:r>
              <a:rPr lang="nl-NL" i="1" dirty="0"/>
              <a:t>rijgeleider</a:t>
            </a:r>
          </a:p>
          <a:p>
            <a:r>
              <a:rPr lang="nl-NL" b="1" i="1" dirty="0"/>
              <a:t>downloaden </a:t>
            </a:r>
            <a:r>
              <a:rPr lang="nl-NL" dirty="0"/>
              <a:t>SN </a:t>
            </a:r>
            <a:r>
              <a:rPr lang="nl-NL" i="1" dirty="0"/>
              <a:t>binnenhalen</a:t>
            </a:r>
            <a:r>
              <a:rPr lang="nl-NL" dirty="0"/>
              <a:t>, </a:t>
            </a:r>
            <a:r>
              <a:rPr lang="nl-NL" i="1" dirty="0"/>
              <a:t>ophalen</a:t>
            </a:r>
          </a:p>
          <a:p>
            <a:r>
              <a:rPr lang="nl-NL" dirty="0"/>
              <a:t>AG </a:t>
            </a:r>
            <a:r>
              <a:rPr lang="nl-NL" i="1" dirty="0"/>
              <a:t>binnenhalen</a:t>
            </a:r>
            <a:r>
              <a:rPr lang="nl-NL" dirty="0"/>
              <a:t>, </a:t>
            </a:r>
            <a:r>
              <a:rPr lang="nl-NL" dirty="0" smtClean="0"/>
              <a:t>TV </a:t>
            </a:r>
            <a:r>
              <a:rPr lang="nl-NL" i="1" dirty="0"/>
              <a:t>overnemen</a:t>
            </a:r>
            <a:r>
              <a:rPr lang="nl-NL" dirty="0"/>
              <a:t>, </a:t>
            </a:r>
            <a:r>
              <a:rPr lang="nl-NL" i="1" dirty="0"/>
              <a:t>binnenhalen</a:t>
            </a:r>
            <a:r>
              <a:rPr lang="nl-NL" dirty="0"/>
              <a:t>, </a:t>
            </a:r>
            <a:r>
              <a:rPr lang="nl-NL" i="1" dirty="0"/>
              <a:t>oproepen </a:t>
            </a:r>
            <a:r>
              <a:rPr lang="nl-NL" dirty="0" smtClean="0"/>
              <a:t>BL </a:t>
            </a:r>
            <a:r>
              <a:rPr lang="nl-NL" i="1" dirty="0"/>
              <a:t>neerladen</a:t>
            </a:r>
            <a:r>
              <a:rPr lang="nl-NL" dirty="0"/>
              <a:t>, </a:t>
            </a:r>
            <a:r>
              <a:rPr lang="nl-NL" i="1" dirty="0"/>
              <a:t>afladen</a:t>
            </a:r>
          </a:p>
          <a:p>
            <a:r>
              <a:rPr lang="nl-NL" b="1" i="1" dirty="0"/>
              <a:t>feedback </a:t>
            </a:r>
            <a:r>
              <a:rPr lang="nl-NL" dirty="0"/>
              <a:t>SN </a:t>
            </a:r>
            <a:r>
              <a:rPr lang="nl-NL" i="1" dirty="0"/>
              <a:t>terugkoppeling</a:t>
            </a:r>
          </a:p>
          <a:p>
            <a:r>
              <a:rPr lang="nl-NL" dirty="0"/>
              <a:t>TV </a:t>
            </a:r>
            <a:r>
              <a:rPr lang="nl-NL" i="1" dirty="0"/>
              <a:t>terugkoppeling</a:t>
            </a:r>
          </a:p>
          <a:p>
            <a:r>
              <a:rPr lang="nl-NL" dirty="0"/>
              <a:t>BL </a:t>
            </a:r>
            <a:r>
              <a:rPr lang="nl-NL" i="1" dirty="0"/>
              <a:t>terugkoppeling</a:t>
            </a:r>
            <a:r>
              <a:rPr lang="nl-NL" dirty="0"/>
              <a:t>, </a:t>
            </a:r>
            <a:r>
              <a:rPr lang="nl-NL" i="1" dirty="0" err="1"/>
              <a:t>terugvoering</a:t>
            </a:r>
            <a:endParaRPr lang="nl-NL" i="1" dirty="0"/>
          </a:p>
          <a:p>
            <a:r>
              <a:rPr lang="nl-NL" b="1" i="1" dirty="0"/>
              <a:t>manager </a:t>
            </a:r>
            <a:r>
              <a:rPr lang="nl-NL" dirty="0"/>
              <a:t>SN 1 [officiële functie] </a:t>
            </a:r>
            <a:r>
              <a:rPr lang="nl-NL" i="1" dirty="0"/>
              <a:t>chef</a:t>
            </a:r>
            <a:r>
              <a:rPr lang="nl-NL" dirty="0"/>
              <a:t>, </a:t>
            </a:r>
            <a:r>
              <a:rPr lang="nl-NL" i="1" dirty="0"/>
              <a:t>bedrijfsleider</a:t>
            </a:r>
            <a:r>
              <a:rPr lang="nl-NL" dirty="0"/>
              <a:t>, </a:t>
            </a:r>
            <a:r>
              <a:rPr lang="nl-NL" i="1" dirty="0"/>
              <a:t>hoofd</a:t>
            </a:r>
            <a:r>
              <a:rPr lang="nl-NL" dirty="0"/>
              <a:t>;</a:t>
            </a:r>
          </a:p>
          <a:p>
            <a:r>
              <a:rPr lang="nl-NL" dirty="0" smtClean="0"/>
              <a:t> </a:t>
            </a:r>
            <a:r>
              <a:rPr lang="nl-NL" dirty="0"/>
              <a:t>[praktische functie] </a:t>
            </a:r>
            <a:r>
              <a:rPr lang="nl-NL" i="1" dirty="0"/>
              <a:t>baas</a:t>
            </a:r>
            <a:r>
              <a:rPr lang="nl-NL" dirty="0"/>
              <a:t>, </a:t>
            </a:r>
            <a:r>
              <a:rPr lang="nl-NL" i="1" dirty="0"/>
              <a:t>leidinggevende</a:t>
            </a:r>
            <a:r>
              <a:rPr lang="nl-NL" dirty="0"/>
              <a:t>;</a:t>
            </a:r>
          </a:p>
          <a:p>
            <a:r>
              <a:rPr lang="nl-NL" dirty="0" smtClean="0"/>
              <a:t>[eigenschap</a:t>
            </a:r>
            <a:r>
              <a:rPr lang="nl-NL" dirty="0"/>
              <a:t>] </a:t>
            </a:r>
            <a:r>
              <a:rPr lang="nl-NL" i="1" dirty="0"/>
              <a:t>regelaar</a:t>
            </a:r>
          </a:p>
          <a:p>
            <a:r>
              <a:rPr lang="nl-NL" b="1" i="1" dirty="0" smtClean="0"/>
              <a:t>reality-tv </a:t>
            </a:r>
            <a:r>
              <a:rPr lang="nl-NL" dirty="0"/>
              <a:t>SN </a:t>
            </a:r>
            <a:r>
              <a:rPr lang="nl-NL" i="1" dirty="0"/>
              <a:t>sensatie-tv</a:t>
            </a:r>
            <a:r>
              <a:rPr lang="nl-NL" dirty="0"/>
              <a:t>, </a:t>
            </a:r>
            <a:r>
              <a:rPr lang="nl-NL" i="1" dirty="0" err="1"/>
              <a:t>echteleven</a:t>
            </a:r>
            <a:r>
              <a:rPr lang="nl-NL" i="1" dirty="0"/>
              <a:t>-tv</a:t>
            </a:r>
            <a:r>
              <a:rPr lang="nl-NL" dirty="0"/>
              <a:t>, </a:t>
            </a:r>
            <a:r>
              <a:rPr lang="nl-NL" i="1" dirty="0"/>
              <a:t>gebeur-tv</a:t>
            </a:r>
          </a:p>
          <a:p>
            <a:r>
              <a:rPr lang="nl-NL" dirty="0"/>
              <a:t>AG </a:t>
            </a:r>
            <a:r>
              <a:rPr lang="nl-NL" i="1" dirty="0" err="1"/>
              <a:t>werkelijkheids</a:t>
            </a:r>
            <a:r>
              <a:rPr lang="nl-NL" i="1" dirty="0"/>
              <a:t> tv</a:t>
            </a:r>
            <a:r>
              <a:rPr lang="nl-NL" dirty="0"/>
              <a:t>, </a:t>
            </a:r>
            <a:r>
              <a:rPr lang="nl-NL" b="1" i="1" dirty="0" smtClean="0"/>
              <a:t>running </a:t>
            </a:r>
            <a:r>
              <a:rPr lang="nl-NL" b="1" i="1" dirty="0"/>
              <a:t>gag </a:t>
            </a:r>
            <a:r>
              <a:rPr lang="nl-NL" dirty="0"/>
              <a:t>SN </a:t>
            </a:r>
            <a:r>
              <a:rPr lang="nl-NL" i="1" dirty="0"/>
              <a:t>repeteergrap</a:t>
            </a:r>
          </a:p>
          <a:p>
            <a:r>
              <a:rPr lang="nl-NL" dirty="0"/>
              <a:t>AG </a:t>
            </a:r>
            <a:r>
              <a:rPr lang="nl-NL" i="1" dirty="0"/>
              <a:t>repeteergrap</a:t>
            </a:r>
            <a:r>
              <a:rPr lang="nl-NL" dirty="0"/>
              <a:t>, </a:t>
            </a:r>
            <a:endParaRPr lang="nl-NL" dirty="0" smtClean="0"/>
          </a:p>
          <a:p>
            <a:r>
              <a:rPr lang="nl-NL" b="1" i="1" dirty="0" smtClean="0"/>
              <a:t>stalken </a:t>
            </a:r>
            <a:r>
              <a:rPr lang="nl-NL" dirty="0"/>
              <a:t>SN </a:t>
            </a:r>
            <a:r>
              <a:rPr lang="nl-NL" i="1" dirty="0"/>
              <a:t>belagen</a:t>
            </a:r>
            <a:r>
              <a:rPr lang="nl-NL" dirty="0"/>
              <a:t>, </a:t>
            </a:r>
            <a:r>
              <a:rPr lang="nl-NL" i="1" dirty="0" err="1"/>
              <a:t>dwangvolgen</a:t>
            </a:r>
            <a:endParaRPr lang="nl-NL" i="1" dirty="0"/>
          </a:p>
          <a:p>
            <a:r>
              <a:rPr lang="nl-NL" dirty="0"/>
              <a:t>AG </a:t>
            </a:r>
            <a:r>
              <a:rPr lang="nl-NL" i="1" dirty="0" err="1"/>
              <a:t>dwangvolgen</a:t>
            </a:r>
            <a:r>
              <a:rPr lang="nl-NL" dirty="0"/>
              <a:t>,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80" y="4293096"/>
            <a:ext cx="2625080" cy="172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053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Taal, streektaal, dialect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De term ABN ( Algemeen Beschaafd Nederlands) raakt steeds meer in ongebruik. De term is te neerbuigend ten opzichte van streektaalsprekers, alsof ze minderwaardig / onbeschaafd zijn.</a:t>
            </a:r>
          </a:p>
          <a:p>
            <a:r>
              <a:rPr lang="nl-NL" dirty="0" smtClean="0"/>
              <a:t>Daarom spreekt </a:t>
            </a:r>
            <a:r>
              <a:rPr lang="nl-NL" dirty="0" smtClean="0"/>
              <a:t>men </a:t>
            </a:r>
            <a:r>
              <a:rPr lang="nl-NL" dirty="0" smtClean="0"/>
              <a:t>steeds meer van standaardtaal en streektaal </a:t>
            </a:r>
            <a:r>
              <a:rPr lang="nl-NL" dirty="0" err="1" smtClean="0"/>
              <a:t>ipv</a:t>
            </a:r>
            <a:r>
              <a:rPr lang="nl-NL" dirty="0" smtClean="0"/>
              <a:t> van  taal en dialect.</a:t>
            </a:r>
          </a:p>
          <a:p>
            <a:r>
              <a:rPr lang="nl-NL" dirty="0" smtClean="0"/>
              <a:t> Er zijn in Nederland drie erkende streektalen: </a:t>
            </a:r>
          </a:p>
          <a:p>
            <a:r>
              <a:rPr lang="nl-NL" dirty="0" smtClean="0"/>
              <a:t>Fries ( ook de officiële tweede taal in Friesland.</a:t>
            </a:r>
          </a:p>
          <a:p>
            <a:r>
              <a:rPr lang="nl-NL" dirty="0" smtClean="0"/>
              <a:t>Nedersaksisch- Noordoostelijke streektalen.  </a:t>
            </a:r>
          </a:p>
          <a:p>
            <a:r>
              <a:rPr lang="nl-NL" dirty="0" smtClean="0"/>
              <a:t>Limburgs</a:t>
            </a:r>
            <a:endParaRPr lang="nl-NL" dirty="0"/>
          </a:p>
          <a:p>
            <a:r>
              <a:rPr lang="nl-NL" dirty="0" smtClean="0"/>
              <a:t>Spreek je thuis een streektaal? Wat is daarvoor en wat ertegen?</a:t>
            </a:r>
          </a:p>
          <a:p>
            <a:endParaRPr lang="nl-NL" dirty="0"/>
          </a:p>
          <a:p>
            <a:pPr marL="114300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56992"/>
            <a:ext cx="18097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013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Streektalen</a:t>
            </a:r>
            <a:endParaRPr lang="nl-N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62" y="1600200"/>
            <a:ext cx="50068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990600"/>
            <a:ext cx="50863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C:\Users\Wim\Pictures\Nederland_hop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1143000"/>
            <a:ext cx="508635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Oudnederlands 400-1150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917032"/>
          </a:xfrm>
        </p:spPr>
        <p:txBody>
          <a:bodyPr/>
          <a:lstStyle/>
          <a:p>
            <a:r>
              <a:rPr lang="nl-NL" dirty="0" smtClean="0"/>
              <a:t>West-Europa: kerk en bestuur gebruikten Latijn.</a:t>
            </a:r>
          </a:p>
          <a:p>
            <a:r>
              <a:rPr lang="nl-NL" dirty="0" smtClean="0"/>
              <a:t>Geestelijken beheersten Latijn en volkstaal. </a:t>
            </a:r>
          </a:p>
          <a:p>
            <a:r>
              <a:rPr lang="nl-NL" dirty="0" smtClean="0"/>
              <a:t>Germaanse stammen:</a:t>
            </a:r>
          </a:p>
          <a:p>
            <a:r>
              <a:rPr lang="nl-NL" dirty="0" smtClean="0"/>
              <a:t>Franken: Karel de Grote had zorg voor de volkstaal vanwege kerstening van het volk.</a:t>
            </a:r>
          </a:p>
          <a:p>
            <a:r>
              <a:rPr lang="nl-NL" dirty="0" smtClean="0"/>
              <a:t>Saksen</a:t>
            </a:r>
          </a:p>
          <a:p>
            <a:r>
              <a:rPr lang="nl-NL" dirty="0" smtClean="0"/>
              <a:t>Friezen </a:t>
            </a:r>
          </a:p>
          <a:p>
            <a:r>
              <a:rPr lang="nl-NL" dirty="0" err="1" smtClean="0"/>
              <a:t>Wachtendonckse</a:t>
            </a:r>
            <a:r>
              <a:rPr lang="nl-NL" dirty="0" smtClean="0"/>
              <a:t> psalmen (</a:t>
            </a:r>
            <a:r>
              <a:rPr lang="nl-NL" dirty="0" err="1" smtClean="0"/>
              <a:t>Oudoost-nederfrankisch</a:t>
            </a:r>
            <a:r>
              <a:rPr lang="nl-NL" dirty="0" smtClean="0"/>
              <a:t> ong. 1000) oudste tekst in de volkstaal, vertaling van Latijnse psalm. 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039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Middelnederlands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800600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Klemtoon verandert: </a:t>
            </a:r>
            <a:r>
              <a:rPr lang="nl-NL" dirty="0" err="1" smtClean="0"/>
              <a:t>hebban</a:t>
            </a:r>
            <a:r>
              <a:rPr lang="nl-NL" dirty="0" smtClean="0"/>
              <a:t> wordt hebben, </a:t>
            </a:r>
            <a:r>
              <a:rPr lang="nl-NL" dirty="0" err="1" smtClean="0"/>
              <a:t>vogala</a:t>
            </a:r>
            <a:r>
              <a:rPr lang="nl-NL" dirty="0" smtClean="0"/>
              <a:t> wordt </a:t>
            </a:r>
            <a:r>
              <a:rPr lang="nl-NL" dirty="0" err="1" smtClean="0"/>
              <a:t>vogela</a:t>
            </a:r>
            <a:r>
              <a:rPr lang="nl-NL" dirty="0" smtClean="0"/>
              <a:t>, vogelen </a:t>
            </a:r>
          </a:p>
          <a:p>
            <a:r>
              <a:rPr lang="nl-NL" dirty="0" smtClean="0"/>
              <a:t>Middelnederlands is verzameling dialecten: Vlaams, Hollands, Brabants, Limburgs , oostelijk Nederlands</a:t>
            </a:r>
          </a:p>
          <a:p>
            <a:r>
              <a:rPr lang="nl-NL" dirty="0" smtClean="0"/>
              <a:t>Latijn is voor wetenschap en kerk , steeds minder voor bestuur.</a:t>
            </a:r>
            <a:endParaRPr lang="nl-NL" dirty="0"/>
          </a:p>
          <a:p>
            <a:r>
              <a:rPr lang="nl-NL" dirty="0" smtClean="0"/>
              <a:t>Oudste ambtelijke document in volkstaal 1249.</a:t>
            </a:r>
          </a:p>
          <a:p>
            <a:r>
              <a:rPr lang="nl-NL" dirty="0" smtClean="0"/>
              <a:t>Oudste literaire tekst: 1170 Sint </a:t>
            </a:r>
            <a:r>
              <a:rPr lang="nl-NL" dirty="0" err="1" smtClean="0"/>
              <a:t>Servaes</a:t>
            </a:r>
            <a:r>
              <a:rPr lang="nl-NL" dirty="0" smtClean="0"/>
              <a:t> ( </a:t>
            </a:r>
            <a:r>
              <a:rPr lang="nl-NL" dirty="0" err="1" smtClean="0"/>
              <a:t>Henric</a:t>
            </a:r>
            <a:r>
              <a:rPr lang="nl-NL" dirty="0" smtClean="0"/>
              <a:t> van </a:t>
            </a:r>
            <a:r>
              <a:rPr lang="nl-NL" dirty="0" err="1" smtClean="0"/>
              <a:t>Veldeke</a:t>
            </a:r>
            <a:r>
              <a:rPr lang="nl-NL" dirty="0" smtClean="0"/>
              <a:t>)</a:t>
            </a:r>
          </a:p>
          <a:p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21025"/>
            <a:ext cx="4237274" cy="446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62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Eind van de middeleeuwen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Belangstelling voor volkstalen </a:t>
            </a:r>
          </a:p>
          <a:p>
            <a:r>
              <a:rPr lang="nl-NL" dirty="0" smtClean="0"/>
              <a:t>Door nationaal bewustzijn, renaissance en reformatie</a:t>
            </a:r>
          </a:p>
          <a:p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57463"/>
            <a:ext cx="3582888" cy="315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65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Renaissance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800600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/>
              <a:t>Belangstelling voor de Oudheid: Grieken en Romeinen</a:t>
            </a:r>
          </a:p>
          <a:p>
            <a:r>
              <a:rPr lang="nl-NL" dirty="0" smtClean="0"/>
              <a:t>Reformatie zorgde voor democratisering van de kerk, dus geloof in de volkstaal</a:t>
            </a:r>
          </a:p>
          <a:p>
            <a:r>
              <a:rPr lang="nl-NL" dirty="0" smtClean="0"/>
              <a:t>Nederlands werd vergeleken met andere talen en moest gestandaardiseerd worden en ontwikkeld tot een volwaardige taal: spelling en grammatica worden belangrijker.</a:t>
            </a:r>
          </a:p>
          <a:p>
            <a:r>
              <a:rPr lang="nl-NL" dirty="0" smtClean="0"/>
              <a:t>De taal werd ook gezuiverd van vreemde elementen.</a:t>
            </a:r>
          </a:p>
          <a:p>
            <a:r>
              <a:rPr lang="nl-NL" dirty="0" smtClean="0"/>
              <a:t>Uit de dialectvarianten werden keuzes gemaakt.</a:t>
            </a:r>
          </a:p>
          <a:p>
            <a:r>
              <a:rPr lang="nl-NL" dirty="0" smtClean="0"/>
              <a:t>Latijn nog steeds belangrijk voor wetenschap en diplomatie en internationale bijeenkomsten. </a:t>
            </a:r>
          </a:p>
          <a:p>
            <a:r>
              <a:rPr lang="nl-NL" dirty="0" smtClean="0"/>
              <a:t>Frans is internationale handelstaal.</a:t>
            </a: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126" y="233363"/>
            <a:ext cx="3952875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8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Standaardnederlands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18</a:t>
            </a:r>
            <a:r>
              <a:rPr lang="nl-NL" baseline="30000" dirty="0" smtClean="0"/>
              <a:t>e</a:t>
            </a:r>
            <a:r>
              <a:rPr lang="nl-NL" dirty="0" smtClean="0"/>
              <a:t> eeuw: </a:t>
            </a:r>
          </a:p>
          <a:p>
            <a:r>
              <a:rPr lang="nl-NL" dirty="0" smtClean="0"/>
              <a:t>Standaardisering van geschreven taal ging door. </a:t>
            </a:r>
          </a:p>
          <a:p>
            <a:r>
              <a:rPr lang="nl-NL" dirty="0" smtClean="0"/>
              <a:t>Ook weer nieuwe woorden uit andere talen ( Duits en Frans ) opgenomen.</a:t>
            </a:r>
          </a:p>
          <a:p>
            <a:r>
              <a:rPr lang="nl-NL" dirty="0" smtClean="0"/>
              <a:t>Standaardnederlands werd het eerst in hogere kringen in Holland gebruikt,  later in andere gewesten. </a:t>
            </a:r>
          </a:p>
          <a:p>
            <a:r>
              <a:rPr lang="nl-NL" dirty="0" smtClean="0"/>
              <a:t>Eerst passief (verstaan en lezen), later actief (spreken en schrijven)</a:t>
            </a:r>
          </a:p>
          <a:p>
            <a:r>
              <a:rPr lang="nl-NL" dirty="0" smtClean="0"/>
              <a:t>NB Lodewijk Napoleon ( 1806-1810) verplichtte het gebruik van het Nederlands. </a:t>
            </a:r>
          </a:p>
          <a:p>
            <a:r>
              <a:rPr lang="nl-NL" dirty="0" smtClean="0"/>
              <a:t>Ontwikkeling ging steeds sneller door: onderwijs, infrastructuur, migratie, sociale mobiliteit, en in de 20</a:t>
            </a:r>
            <a:r>
              <a:rPr lang="nl-NL" baseline="30000" dirty="0" smtClean="0"/>
              <a:t>e</a:t>
            </a:r>
            <a:r>
              <a:rPr lang="nl-NL" dirty="0" smtClean="0"/>
              <a:t> eeuw telefoon en  televisie.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474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Taal in verandering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nl-NL" dirty="0" smtClean="0"/>
          </a:p>
          <a:p>
            <a:pPr marL="114300" indent="0">
              <a:buNone/>
            </a:pP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971600" y="1988840"/>
            <a:ext cx="5886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Ontwikkeling naar Standaardnederlands ging steeds sneller door: </a:t>
            </a:r>
          </a:p>
          <a:p>
            <a:r>
              <a:rPr lang="nl-NL" dirty="0" smtClean="0"/>
              <a:t>onderwijs,</a:t>
            </a:r>
          </a:p>
          <a:p>
            <a:r>
              <a:rPr lang="nl-NL" dirty="0" smtClean="0"/>
              <a:t>infrastructuur, </a:t>
            </a:r>
          </a:p>
          <a:p>
            <a:r>
              <a:rPr lang="nl-NL" dirty="0" smtClean="0"/>
              <a:t>migratie, sociale mobiliteit, </a:t>
            </a:r>
          </a:p>
          <a:p>
            <a:r>
              <a:rPr lang="nl-NL" dirty="0" smtClean="0"/>
              <a:t>telefoon, </a:t>
            </a:r>
          </a:p>
          <a:p>
            <a:r>
              <a:rPr lang="nl-NL" dirty="0" smtClean="0"/>
              <a:t>televisie. </a:t>
            </a:r>
          </a:p>
          <a:p>
            <a:endParaRPr lang="nl-NL" dirty="0" smtClean="0"/>
          </a:p>
          <a:p>
            <a:r>
              <a:rPr lang="nl-NL" dirty="0" smtClean="0"/>
              <a:t>Door WOII en de periode daarna werd het Engels </a:t>
            </a:r>
          </a:p>
          <a:p>
            <a:r>
              <a:rPr lang="nl-NL" dirty="0" smtClean="0"/>
              <a:t>veel belangrijker als bron van leenwoorden.  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412" y="3284984"/>
            <a:ext cx="2119588" cy="293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3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22114"/>
          </a:xfrm>
        </p:spPr>
        <p:txBody>
          <a:bodyPr/>
          <a:lstStyle/>
          <a:p>
            <a:r>
              <a:rPr lang="nl-NL" dirty="0" smtClean="0"/>
              <a:t>Taal blijft veranderen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3240360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De </a:t>
            </a:r>
            <a:r>
              <a:rPr lang="nl-NL" dirty="0"/>
              <a:t>Nederlandse taal is voortdurend in beweging; </a:t>
            </a:r>
            <a:r>
              <a:rPr lang="nl-NL" dirty="0" smtClean="0"/>
              <a:t>taal </a:t>
            </a:r>
            <a:r>
              <a:rPr lang="nl-NL" dirty="0"/>
              <a:t>verandert omdat de samenleving verandert. </a:t>
            </a:r>
            <a:endParaRPr lang="nl-NL" dirty="0" smtClean="0"/>
          </a:p>
          <a:p>
            <a:r>
              <a:rPr lang="nl-NL" dirty="0" smtClean="0"/>
              <a:t>Zo </a:t>
            </a:r>
            <a:r>
              <a:rPr lang="nl-NL" dirty="0"/>
              <a:t>bracht het terrorisme ons woorden als stroomstok, arrestatieteam en gijzelingsactie. </a:t>
            </a:r>
            <a:r>
              <a:rPr lang="nl-NL" dirty="0" smtClean="0"/>
              <a:t>De </a:t>
            </a:r>
            <a:r>
              <a:rPr lang="nl-NL" dirty="0"/>
              <a:t>techniek baarde de woorden transistor, chip en kabeltelevisie, </a:t>
            </a:r>
            <a:r>
              <a:rPr lang="nl-NL" dirty="0" smtClean="0"/>
              <a:t>het </a:t>
            </a:r>
            <a:r>
              <a:rPr lang="nl-NL" dirty="0"/>
              <a:t>verkeer verkeersdrempel, wielklem en ritsen. </a:t>
            </a:r>
            <a:endParaRPr lang="nl-NL" dirty="0" smtClean="0"/>
          </a:p>
          <a:p>
            <a:r>
              <a:rPr lang="nl-NL" dirty="0" smtClean="0"/>
              <a:t>Het </a:t>
            </a:r>
            <a:r>
              <a:rPr lang="nl-NL" dirty="0"/>
              <a:t>omgekeerde geldt eveneens: benamingen voor dingen die tegenwoordig niet meer bestaan, zoals </a:t>
            </a:r>
            <a:r>
              <a:rPr lang="nl-NL" dirty="0" err="1"/>
              <a:t>suckenie</a:t>
            </a:r>
            <a:r>
              <a:rPr lang="nl-NL" dirty="0"/>
              <a:t>, </a:t>
            </a:r>
            <a:r>
              <a:rPr lang="nl-NL" dirty="0" err="1"/>
              <a:t>kapothoed</a:t>
            </a:r>
            <a:r>
              <a:rPr lang="nl-NL" dirty="0"/>
              <a:t> en hartwater, zijn verdwenen.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270" y="4005064"/>
            <a:ext cx="18478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87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Leenwoorden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Grieks: atheïsme </a:t>
            </a:r>
          </a:p>
          <a:p>
            <a:r>
              <a:rPr lang="nl-NL" dirty="0" smtClean="0"/>
              <a:t>Latijn: abrupt, auto-immuun  </a:t>
            </a:r>
          </a:p>
          <a:p>
            <a:r>
              <a:rPr lang="nl-NL" dirty="0" smtClean="0"/>
              <a:t>Frans: abonnee, absent</a:t>
            </a:r>
          </a:p>
          <a:p>
            <a:r>
              <a:rPr lang="nl-NL" dirty="0" smtClean="0"/>
              <a:t>Italiaans: pasta, antenne</a:t>
            </a:r>
          </a:p>
          <a:p>
            <a:r>
              <a:rPr lang="nl-NL" dirty="0" smtClean="0"/>
              <a:t>Duits: kitsch, ordner, </a:t>
            </a:r>
          </a:p>
          <a:p>
            <a:r>
              <a:rPr lang="nl-NL" dirty="0" smtClean="0"/>
              <a:t>Engels: attachment, computer, </a:t>
            </a:r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7"/>
            <a:ext cx="3021707" cy="260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0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ngrenzend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Kantoor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307</TotalTime>
  <Words>694</Words>
  <Application>Microsoft Office PowerPoint</Application>
  <PresentationFormat>Diavoorstelling (4:3)</PresentationFormat>
  <Paragraphs>95</Paragraphs>
  <Slides>13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Aangrenzend</vt:lpstr>
      <vt:lpstr>Het Nederlands </vt:lpstr>
      <vt:lpstr>Oudnederlands 400-1150</vt:lpstr>
      <vt:lpstr>Middelnederlands</vt:lpstr>
      <vt:lpstr>Eind van de middeleeuwen</vt:lpstr>
      <vt:lpstr>Renaissance</vt:lpstr>
      <vt:lpstr>Standaardnederlands</vt:lpstr>
      <vt:lpstr>Taal in verandering</vt:lpstr>
      <vt:lpstr>Taal blijft veranderen</vt:lpstr>
      <vt:lpstr>Leenwoorden</vt:lpstr>
      <vt:lpstr>Verzet tegen leenwoorden </vt:lpstr>
      <vt:lpstr>Alternatieven voor Engelse leenwoorden</vt:lpstr>
      <vt:lpstr>Taal, streektaal, dialect</vt:lpstr>
      <vt:lpstr>Streektalen</vt:lpstr>
    </vt:vector>
  </TitlesOfParts>
  <Company>FlexusJeugdplein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Nederlands</dc:title>
  <dc:creator>Wim</dc:creator>
  <cp:lastModifiedBy>I.van de Steenoven</cp:lastModifiedBy>
  <cp:revision>20</cp:revision>
  <dcterms:created xsi:type="dcterms:W3CDTF">2015-05-25T14:55:45Z</dcterms:created>
  <dcterms:modified xsi:type="dcterms:W3CDTF">2015-06-02T08:11:52Z</dcterms:modified>
</cp:coreProperties>
</file>